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7"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anosc.eu/" TargetMode="External"/><Relationship Id="rId3" Type="http://schemas.openxmlformats.org/officeDocument/2006/relationships/hyperlink" Target="https://sshopencloud.eu/" TargetMode="External"/><Relationship Id="rId4" Type="http://schemas.openxmlformats.org/officeDocument/2006/relationships/hyperlink" Target="https://sshopencloud.eu/" TargetMode="External"/><Relationship Id="rId9" Type="http://schemas.openxmlformats.org/officeDocument/2006/relationships/hyperlink" Target="http://www.eosc-life.eu" TargetMode="External"/><Relationship Id="rId5" Type="http://schemas.openxmlformats.org/officeDocument/2006/relationships/hyperlink" Target="http://envri.eu/envri-fair/" TargetMode="External"/><Relationship Id="rId6" Type="http://schemas.openxmlformats.org/officeDocument/2006/relationships/hyperlink" Target="http://envri.eu/envri-fair/" TargetMode="External"/><Relationship Id="rId7" Type="http://schemas.openxmlformats.org/officeDocument/2006/relationships/hyperlink" Target="https://projectescape.eu/" TargetMode="External"/><Relationship Id="rId8" Type="http://schemas.openxmlformats.org/officeDocument/2006/relationships/hyperlink" Target="https://projectescape.eu/"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dcf96d9e8_2_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g9dcf96d9e8_2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a444b0c01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a444b0c012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D4.2 This paper sets the work within the wider context of data infrastructures, describes the co-dependencies between (meta) data objects and their repository environment, and presents the developing mapping between requirements and principles. The evolving capability/maturity approach is explained and the design of a governed assessment and certification process is defined. This work will iterate alongside the wide range of ongoing data infrastructure initiatives to support a range of stakeholders on their journey towards trustworthy repository services that enable FAIR data. Extensive engagement and feedback are planned to allow us to reach this goal.</a:t>
            </a:r>
            <a:endParaRPr/>
          </a:p>
        </p:txBody>
      </p:sp>
      <p:sp>
        <p:nvSpPr>
          <p:cNvPr id="206" name="Google Shape;206;ga444b0c012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9dcf96d9e8_2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9dcf96d9e8_2_2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9dcf96d9e8_2_2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9dcf96d9e8_2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9dcf96d9e8_2_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9dcf96d9e8_2_2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c95b2248a0_2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c95b2248a0_2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501650" marR="0" rtl="0" algn="l">
              <a:lnSpc>
                <a:spcPct val="100000"/>
              </a:lnSpc>
              <a:spcBef>
                <a:spcPts val="0"/>
              </a:spcBef>
              <a:spcAft>
                <a:spcPts val="0"/>
              </a:spcAft>
              <a:buClr>
                <a:srgbClr val="000000"/>
              </a:buClr>
              <a:buSzPts val="1400"/>
              <a:buFont typeface="Arial"/>
              <a:buAutoNum type="arabicPeriod"/>
            </a:pPr>
            <a:r>
              <a:rPr b="0" i="0" lang="en" sz="1400" u="none" strike="noStrike">
                <a:solidFill>
                  <a:srgbClr val="000000"/>
                </a:solidFill>
                <a:latin typeface="Arial"/>
                <a:ea typeface="Arial"/>
                <a:cs typeface="Arial"/>
                <a:sym typeface="Arial"/>
              </a:rPr>
              <a:t>Repository can expose its meta data to protype</a:t>
            </a:r>
            <a:r>
              <a:rPr lang="en"/>
              <a:t>  </a:t>
            </a:r>
            <a:endParaRPr/>
          </a:p>
          <a:p>
            <a:pPr indent="-342900" lvl="0" marL="501650" marR="0" rtl="0" algn="l">
              <a:lnSpc>
                <a:spcPct val="100000"/>
              </a:lnSpc>
              <a:spcBef>
                <a:spcPts val="0"/>
              </a:spcBef>
              <a:spcAft>
                <a:spcPts val="0"/>
              </a:spcAft>
              <a:buClr>
                <a:srgbClr val="000000"/>
              </a:buClr>
              <a:buSzPts val="1400"/>
              <a:buFont typeface="Arial"/>
              <a:buAutoNum type="arabicPeriod"/>
            </a:pPr>
            <a:r>
              <a:rPr b="0" i="0" lang="en" sz="1400" u="none" strike="noStrike">
                <a:solidFill>
                  <a:srgbClr val="000000"/>
                </a:solidFill>
                <a:latin typeface="Arial"/>
                <a:ea typeface="Arial"/>
                <a:cs typeface="Arial"/>
                <a:sym typeface="Arial"/>
              </a:rPr>
              <a:t>Expose (Meta) Data Model  structured (in machine-readable form)</a:t>
            </a:r>
            <a:endParaRPr/>
          </a:p>
          <a:p>
            <a:pPr indent="-342900" lvl="0" marL="501650" marR="0" rtl="0" algn="l">
              <a:lnSpc>
                <a:spcPct val="100000"/>
              </a:lnSpc>
              <a:spcBef>
                <a:spcPts val="0"/>
              </a:spcBef>
              <a:spcAft>
                <a:spcPts val="0"/>
              </a:spcAft>
              <a:buClr>
                <a:srgbClr val="000000"/>
              </a:buClr>
              <a:buSzPts val="1400"/>
              <a:buFont typeface="Arial"/>
              <a:buAutoNum type="arabicPeriod"/>
            </a:pPr>
            <a:r>
              <a:rPr b="0" i="0" lang="en" sz="1400" u="none" strike="noStrike">
                <a:solidFill>
                  <a:srgbClr val="000000"/>
                </a:solidFill>
                <a:latin typeface="Arial"/>
                <a:ea typeface="Arial"/>
                <a:cs typeface="Arial"/>
                <a:sym typeface="Arial"/>
              </a:rPr>
              <a:t>Reuse &amp; Implementation  of community standards With T2.2.! (Yann will explain that)</a:t>
            </a:r>
            <a:endParaRPr b="0" i="0" sz="1400" u="none" strike="noStrike">
              <a:solidFill>
                <a:srgbClr val="000000"/>
              </a:solidFill>
              <a:latin typeface="Arial"/>
              <a:ea typeface="Arial"/>
              <a:cs typeface="Arial"/>
              <a:sym typeface="Arial"/>
            </a:endParaRPr>
          </a:p>
          <a:p>
            <a:pPr indent="-342900" lvl="0" marL="501650" marR="0" rtl="0" algn="l">
              <a:lnSpc>
                <a:spcPct val="100000"/>
              </a:lnSpc>
              <a:spcBef>
                <a:spcPts val="0"/>
              </a:spcBef>
              <a:spcAft>
                <a:spcPts val="0"/>
              </a:spcAft>
              <a:buSzPts val="1400"/>
              <a:buAutoNum type="arabicPeriod"/>
            </a:pPr>
            <a:r>
              <a:rPr lang="en" sz="1400"/>
              <a:t>Mention that WP3 will package up some of the practical experience from the sandbox work to make some guidance on the potential value of the FDP for repositories not supported through the open call</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9dcf96d9e8_2_12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9dcf96d9e8_2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9dcf96d9e8_2_13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9dcf96d9e8_2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9dcf96d9e8_2_14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9dcf96d9e8_2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c95b2248a0_1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c95b2248a0_1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c95b2248a0_1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SzPts val="1400"/>
              <a:buNone/>
            </a:pPr>
            <a:r>
              <a:rPr lang="en"/>
              <a:t>Important outreach is achieved by working collaboration with the European Group of FAIR Champions. </a:t>
            </a:r>
            <a:endParaRPr/>
          </a:p>
          <a:p>
            <a:pPr indent="0" lvl="0" marL="0" rtl="0" algn="l">
              <a:lnSpc>
                <a:spcPct val="70000"/>
              </a:lnSpc>
              <a:spcBef>
                <a:spcPts val="0"/>
              </a:spcBef>
              <a:spcAft>
                <a:spcPts val="0"/>
              </a:spcAft>
              <a:buSzPts val="1400"/>
              <a:buNone/>
            </a:pPr>
            <a:r>
              <a:t/>
            </a:r>
            <a:endParaRPr/>
          </a:p>
          <a:p>
            <a:pPr indent="0" lvl="0" marL="0" rtl="0" algn="l">
              <a:lnSpc>
                <a:spcPct val="70000"/>
              </a:lnSpc>
              <a:spcBef>
                <a:spcPts val="0"/>
              </a:spcBef>
              <a:spcAft>
                <a:spcPts val="0"/>
              </a:spcAft>
              <a:buSzPts val="1400"/>
              <a:buNone/>
            </a:pPr>
            <a:r>
              <a:rPr lang="en"/>
              <a:t>The European Group of FAIR Champions (EGFC) is composed by </a:t>
            </a:r>
            <a:r>
              <a:rPr b="1" lang="en"/>
              <a:t>scientific experts and “doers” in the field of FAIR data, </a:t>
            </a:r>
            <a:r>
              <a:rPr lang="en"/>
              <a:t>carefully selected based on their individual merits and knowledge. The group works as an </a:t>
            </a:r>
            <a:r>
              <a:rPr b="1" lang="en"/>
              <a:t>ambassador of FAIR</a:t>
            </a:r>
            <a:r>
              <a:rPr lang="en"/>
              <a:t> by sharing FAIR implementation stories, enhancing synergies, contributing to training activities and webinars, and doing an effective cross fertilization with other communities, towards a broader engagement on FAIR.</a:t>
            </a:r>
            <a:endParaRPr/>
          </a:p>
          <a:p>
            <a:pPr indent="0" lvl="0" marL="0" rtl="0" algn="l">
              <a:lnSpc>
                <a:spcPct val="70000"/>
              </a:lnSpc>
              <a:spcBef>
                <a:spcPts val="1000"/>
              </a:spcBef>
              <a:spcAft>
                <a:spcPts val="0"/>
              </a:spcAft>
              <a:buSzPts val="1400"/>
              <a:buNone/>
            </a:pPr>
            <a:r>
              <a:rPr lang="en"/>
              <a:t>Each EGFC member represents FAIRsFAIR stakeholders and provides </a:t>
            </a:r>
            <a:r>
              <a:rPr b="1" lang="en"/>
              <a:t>advice on operational challenges</a:t>
            </a:r>
            <a:r>
              <a:rPr lang="en"/>
              <a:t>, as well as promotes new policies to improve the adoption of policies for FAIR data which supports the EOSC and the FAIR data policy and practice. Their inputs will be included into the </a:t>
            </a:r>
            <a:r>
              <a:rPr b="1" lang="en"/>
              <a:t>FAIR Landscape Analysis and white papers </a:t>
            </a:r>
            <a:r>
              <a:rPr lang="en"/>
              <a:t>authored by FAIRsFAIR.</a:t>
            </a:r>
            <a:endParaRPr/>
          </a:p>
          <a:p>
            <a:pPr indent="0" lvl="0" marL="0" rtl="0" algn="l">
              <a:lnSpc>
                <a:spcPct val="100000"/>
              </a:lnSpc>
              <a:spcBef>
                <a:spcPts val="0"/>
              </a:spcBef>
              <a:spcAft>
                <a:spcPts val="0"/>
              </a:spcAft>
              <a:buSzPts val="1400"/>
              <a:buNone/>
            </a:pPr>
            <a:r>
              <a:t/>
            </a:r>
            <a:endParaRPr/>
          </a:p>
        </p:txBody>
      </p:sp>
      <p:sp>
        <p:nvSpPr>
          <p:cNvPr id="317" name="Google Shape;317;gc95b2248a0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c95b2248a0_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c95b2248a0_1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Another solution...the Synchronisation Force… It is an internal group in which all FsF WPs are represented.</a:t>
            </a:r>
            <a:endParaRPr/>
          </a:p>
          <a:p>
            <a:pPr indent="0" lvl="0" marL="0" rtl="0" algn="l">
              <a:lnSpc>
                <a:spcPct val="100000"/>
              </a:lnSpc>
              <a:spcBef>
                <a:spcPts val="0"/>
              </a:spcBef>
              <a:spcAft>
                <a:spcPts val="0"/>
              </a:spcAft>
              <a:buSzPts val="1400"/>
              <a:buNone/>
            </a:pPr>
            <a:r>
              <a:rPr lang="en"/>
              <a:t>...</a:t>
            </a:r>
            <a:endParaRPr/>
          </a:p>
          <a:p>
            <a:pPr indent="0" lvl="0" marL="0" marR="0" rtl="0" algn="l">
              <a:lnSpc>
                <a:spcPct val="100000"/>
              </a:lnSpc>
              <a:spcBef>
                <a:spcPts val="0"/>
              </a:spcBef>
              <a:spcAft>
                <a:spcPts val="0"/>
              </a:spcAft>
              <a:buClr>
                <a:srgbClr val="000000"/>
              </a:buClr>
              <a:buSzPts val="1400"/>
              <a:buFont typeface="Arial"/>
              <a:buNone/>
            </a:pPr>
            <a:r>
              <a:rPr lang="en"/>
              <a:t>The key activity of the SF is to organise three workshops. More about it in a minute. First a few words about other activities, because several SF members are involved in so-called TaskForces under the </a:t>
            </a:r>
            <a:r>
              <a:rPr b="1" lang="en" sz="1200"/>
              <a:t>INFRAEOSC-5 </a:t>
            </a:r>
            <a:r>
              <a:rPr b="1" i="0" lang="en" sz="1200" u="none" cap="none" strike="noStrike">
                <a:solidFill>
                  <a:srgbClr val="000000"/>
                </a:solidFill>
                <a:latin typeface="Arial"/>
                <a:ea typeface="Arial"/>
                <a:cs typeface="Arial"/>
                <a:sym typeface="Arial"/>
              </a:rPr>
              <a:t>Cross Project Collaboration Board. </a:t>
            </a:r>
            <a:endParaRPr/>
          </a:p>
        </p:txBody>
      </p:sp>
      <p:sp>
        <p:nvSpPr>
          <p:cNvPr id="323" name="Google Shape;323;gc95b2248a0_1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dcf96d9e8_2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1000"/>
              </a:spcBef>
              <a:spcAft>
                <a:spcPts val="0"/>
              </a:spcAft>
              <a:buSzPts val="1400"/>
              <a:buNone/>
            </a:pPr>
            <a:r>
              <a:rPr lang="en">
                <a:solidFill>
                  <a:srgbClr val="000000"/>
                </a:solidFill>
              </a:rPr>
              <a:t>FAIRsFAIR is a coming together of actors from all across Europe. Importance of coming together … </a:t>
            </a:r>
            <a:r>
              <a:rPr i="1" lang="en">
                <a:solidFill>
                  <a:srgbClr val="000000"/>
                </a:solidFill>
              </a:rPr>
              <a:t>“..we will only be able to succeed in making the EOSC a reality, if we all come together and work together..” </a:t>
            </a:r>
            <a:r>
              <a:rPr lang="en">
                <a:solidFill>
                  <a:srgbClr val="000000"/>
                </a:solidFill>
              </a:rPr>
              <a:t>Cathrin Stover, EOSC Executive Board Vice Chair (Feb, 2019) </a:t>
            </a:r>
            <a:endParaRPr>
              <a:solidFill>
                <a:srgbClr val="000000"/>
              </a:solidFill>
            </a:endParaRPr>
          </a:p>
        </p:txBody>
      </p:sp>
      <p:sp>
        <p:nvSpPr>
          <p:cNvPr id="105" name="Google Shape;105;g9dcf96d9e8_2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c95b2248a0_1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c95b2248a0_1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1100"/>
              <a:t>It is not just as easy as abc. There are no lines connecting these boxes because the reality is that the EOSC ecosystem is a complex network of actors and initiatives. Futhermore FAIR IS EVERYWHERE.  The Synchronisation Force aims to provide beneficial input for the EOSC Working Groups, as well as the five ESFRI Clusters (</a:t>
            </a:r>
            <a:r>
              <a:rPr lang="en" sz="1100" u="sng">
                <a:solidFill>
                  <a:schemeClr val="hlink"/>
                </a:solidFill>
                <a:hlinkClick r:id="rId2"/>
              </a:rPr>
              <a:t>PANOSC</a:t>
            </a:r>
            <a:r>
              <a:rPr lang="en" sz="1100"/>
              <a:t>,</a:t>
            </a:r>
            <a:r>
              <a:rPr lang="en" sz="1100">
                <a:solidFill>
                  <a:schemeClr val="hlink"/>
                </a:solidFill>
                <a:uFill>
                  <a:noFill/>
                </a:uFill>
                <a:hlinkClick r:id="rId3"/>
              </a:rPr>
              <a:t> </a:t>
            </a:r>
            <a:r>
              <a:rPr lang="en" sz="1100" u="sng">
                <a:solidFill>
                  <a:schemeClr val="hlink"/>
                </a:solidFill>
                <a:hlinkClick r:id="rId4"/>
              </a:rPr>
              <a:t>SSHOC</a:t>
            </a:r>
            <a:r>
              <a:rPr lang="en" sz="1100"/>
              <a:t>,</a:t>
            </a:r>
            <a:r>
              <a:rPr lang="en" sz="1100">
                <a:solidFill>
                  <a:schemeClr val="hlink"/>
                </a:solidFill>
                <a:uFill>
                  <a:noFill/>
                </a:uFill>
                <a:hlinkClick r:id="rId5"/>
              </a:rPr>
              <a:t> </a:t>
            </a:r>
            <a:r>
              <a:rPr lang="en" sz="1100" u="sng">
                <a:solidFill>
                  <a:schemeClr val="hlink"/>
                </a:solidFill>
                <a:hlinkClick r:id="rId6"/>
              </a:rPr>
              <a:t>ENVRI-FAIR</a:t>
            </a:r>
            <a:r>
              <a:rPr lang="en" sz="1100"/>
              <a:t>,</a:t>
            </a:r>
            <a:r>
              <a:rPr lang="en" sz="1100">
                <a:solidFill>
                  <a:schemeClr val="hlink"/>
                </a:solidFill>
                <a:uFill>
                  <a:noFill/>
                </a:uFill>
                <a:hlinkClick r:id="rId7"/>
              </a:rPr>
              <a:t> </a:t>
            </a:r>
            <a:r>
              <a:rPr lang="en" sz="1100" u="sng">
                <a:solidFill>
                  <a:schemeClr val="hlink"/>
                </a:solidFill>
                <a:hlinkClick r:id="rId8"/>
              </a:rPr>
              <a:t>ESCAPE</a:t>
            </a:r>
            <a:r>
              <a:rPr lang="en" sz="1100"/>
              <a:t> and </a:t>
            </a:r>
            <a:r>
              <a:rPr lang="en" sz="1100" u="sng">
                <a:solidFill>
                  <a:schemeClr val="hlink"/>
                </a:solidFill>
                <a:hlinkClick r:id="rId9"/>
              </a:rPr>
              <a:t>EOSC-Life</a:t>
            </a:r>
            <a:r>
              <a:rPr lang="en" sz="1100"/>
              <a:t>), and the other INFRAEOSC-5 projects, and Horizontal projects e.g. EOSChub and Freya. They are aided in this work by our Expert Group of FAIR Champions (EGFC) who act as ambassadors for FAIR in their own networks and communities. </a:t>
            </a:r>
            <a:endParaRPr/>
          </a:p>
          <a:p>
            <a:pPr indent="0" lvl="0" marL="0" rtl="0" algn="l">
              <a:lnSpc>
                <a:spcPct val="100000"/>
              </a:lnSpc>
              <a:spcBef>
                <a:spcPts val="0"/>
              </a:spcBef>
              <a:spcAft>
                <a:spcPts val="0"/>
              </a:spcAft>
              <a:buSzPts val="1400"/>
              <a:buNone/>
            </a:pPr>
            <a:r>
              <a:rPr lang="en" sz="1100"/>
              <a:t>I’ll show you the current members of the group and then I’ll introduce the Synch Force.</a:t>
            </a:r>
            <a:endParaRPr sz="1100"/>
          </a:p>
          <a:p>
            <a:pPr indent="0" lvl="0" marL="0" rtl="0" algn="l">
              <a:lnSpc>
                <a:spcPct val="100000"/>
              </a:lnSpc>
              <a:spcBef>
                <a:spcPts val="0"/>
              </a:spcBef>
              <a:spcAft>
                <a:spcPts val="0"/>
              </a:spcAft>
              <a:buSzPts val="1400"/>
              <a:buNone/>
            </a:pPr>
            <a:r>
              <a:t/>
            </a:r>
            <a:endParaRPr/>
          </a:p>
        </p:txBody>
      </p:sp>
      <p:sp>
        <p:nvSpPr>
          <p:cNvPr id="335" name="Google Shape;335;gc95b2248a0_1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c95b2248a0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c95b2248a0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outcomes of the workshop show that the original 27 TFiR recommendations are still very relevant and constitute a useful benchmark for measuring how projects and EOSC Working Groups progress towards turning FAIR into reality. During the workshop, participants agreed that the EOSC-related projects, working groups, and FAIR Champions are contributing in significant degree to the implementation of many of the TFiR recommendations.</a:t>
            </a:r>
            <a:endParaRPr/>
          </a:p>
          <a:p>
            <a:pPr indent="0" lvl="0" marL="0" rtl="0" algn="l">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Clr>
                <a:schemeClr val="dk1"/>
              </a:buClr>
              <a:buSzPts val="1100"/>
              <a:buFont typeface="Arial"/>
              <a:buNone/>
            </a:pPr>
            <a:r>
              <a:rPr lang="en"/>
              <a:t>On 3 September 2020 Ingrid Dillo and Marjan Grootveld presented a report on the workshop outcomes at the EOSC FAIR Working Group meeting. The document was well received by the WG, and will be taken it into consideration in the writing of the Interim recommendations for FAIR metrics and service certification report, currently in its final phase.</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c95b2248a0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c95b2248a0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9dcf96d9e8_2_2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9dcf96d9e8_2_2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g9dcf96d9e8_2_2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9dcf96d9e8_2_27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9dcf96d9e8_2_2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9dcf96d9e8_2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9dcf96d9e8_2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9dcf96d9e8_2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9dcf96d9e8_2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9dcf96d9e8_2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g9dcf96d9e8_2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dcf96d9e8_2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9dcf96d9e8_2_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9dcf96d9e8_2_1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dcf96d9e8_2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9dcf96d9e8_2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9dcf96d9e8_2_1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dcf96d9e8_2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9dcf96d9e8_2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In the first SynchForce workshop in Budapest (November 2019) we undertook a mapping of the Packages &lt;-&gt; EOSC Working Groups. That was challenging, because FAIR cuts across everything. </a:t>
            </a:r>
            <a:endParaRPr/>
          </a:p>
        </p:txBody>
      </p:sp>
      <p:sp>
        <p:nvSpPr>
          <p:cNvPr id="177" name="Google Shape;177;g9dcf96d9e8_2_1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9dcf96d9e8_2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9dcf96d9e8_2_2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9dcf96d9e8_2_2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dcf96d9e8_2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9dcf96d9e8_2_2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9dcf96d9e8_2_2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4"/>
          <p:cNvSpPr txBox="1"/>
          <p:nvPr>
            <p:ph type="ctrTitle"/>
          </p:nvPr>
        </p:nvSpPr>
        <p:spPr>
          <a:xfrm>
            <a:off x="130215" y="1996148"/>
            <a:ext cx="8927400" cy="14805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4470A7"/>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4"/>
          <p:cNvSpPr txBox="1"/>
          <p:nvPr>
            <p:ph idx="1" type="subTitle"/>
          </p:nvPr>
        </p:nvSpPr>
        <p:spPr>
          <a:xfrm>
            <a:off x="130215" y="3802283"/>
            <a:ext cx="8927400" cy="9839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000"/>
              <a:buFont typeface="Calibri"/>
              <a:buNone/>
              <a:defRPr sz="20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Font typeface="Calibri"/>
              <a:buNone/>
              <a:defRPr sz="2000"/>
            </a:lvl2pPr>
            <a:lvl3pPr lvl="2" algn="ctr">
              <a:lnSpc>
                <a:spcPct val="90000"/>
              </a:lnSpc>
              <a:spcBef>
                <a:spcPts val="500"/>
              </a:spcBef>
              <a:spcAft>
                <a:spcPts val="0"/>
              </a:spcAft>
              <a:buClr>
                <a:schemeClr val="dk1"/>
              </a:buClr>
              <a:buSzPts val="1800"/>
              <a:buFont typeface="Calibri"/>
              <a:buNone/>
              <a:defRPr sz="1800"/>
            </a:lvl3pPr>
            <a:lvl4pPr lvl="3" algn="ctr">
              <a:lnSpc>
                <a:spcPct val="90000"/>
              </a:lnSpc>
              <a:spcBef>
                <a:spcPts val="500"/>
              </a:spcBef>
              <a:spcAft>
                <a:spcPts val="0"/>
              </a:spcAft>
              <a:buClr>
                <a:schemeClr val="dk1"/>
              </a:buClr>
              <a:buSzPts val="1600"/>
              <a:buFont typeface="Calibri"/>
              <a:buNone/>
              <a:defRPr sz="1600"/>
            </a:lvl4pPr>
            <a:lvl5pPr lvl="4" algn="ctr">
              <a:lnSpc>
                <a:spcPct val="90000"/>
              </a:lnSpc>
              <a:spcBef>
                <a:spcPts val="500"/>
              </a:spcBef>
              <a:spcAft>
                <a:spcPts val="0"/>
              </a:spcAft>
              <a:buClr>
                <a:schemeClr val="dk1"/>
              </a:buClr>
              <a:buSzPts val="1600"/>
              <a:buFont typeface="Calibri"/>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15"/>
          <p:cNvSpPr txBox="1"/>
          <p:nvPr>
            <p:ph type="title"/>
          </p:nvPr>
        </p:nvSpPr>
        <p:spPr>
          <a:xfrm>
            <a:off x="628650" y="273845"/>
            <a:ext cx="7886700" cy="9942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4470A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5"/>
          <p:cNvSpPr txBox="1"/>
          <p:nvPr>
            <p:ph idx="10" type="dt"/>
          </p:nvPr>
        </p:nvSpPr>
        <p:spPr>
          <a:xfrm>
            <a:off x="8057072" y="4889065"/>
            <a:ext cx="1000800" cy="273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5"/>
          <p:cNvSpPr txBox="1"/>
          <p:nvPr>
            <p:ph idx="11" type="ftr"/>
          </p:nvPr>
        </p:nvSpPr>
        <p:spPr>
          <a:xfrm>
            <a:off x="855093" y="4894547"/>
            <a:ext cx="7107000" cy="2738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txBox="1"/>
          <p:nvPr>
            <p:ph idx="12" type="sldNum"/>
          </p:nvPr>
        </p:nvSpPr>
        <p:spPr>
          <a:xfrm>
            <a:off x="22647" y="4894547"/>
            <a:ext cx="736500" cy="2738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Big title">
    <p:spTree>
      <p:nvGrpSpPr>
        <p:cNvPr id="64" name="Shape 64"/>
        <p:cNvGrpSpPr/>
        <p:nvPr/>
      </p:nvGrpSpPr>
      <p:grpSpPr>
        <a:xfrm>
          <a:off x="0" y="0"/>
          <a:ext cx="0" cy="0"/>
          <a:chOff x="0" y="0"/>
          <a:chExt cx="0" cy="0"/>
        </a:xfrm>
      </p:grpSpPr>
      <p:sp>
        <p:nvSpPr>
          <p:cNvPr id="65" name="Google Shape;65;p16"/>
          <p:cNvSpPr txBox="1"/>
          <p:nvPr>
            <p:ph type="title"/>
          </p:nvPr>
        </p:nvSpPr>
        <p:spPr>
          <a:xfrm>
            <a:off x="623888" y="506774"/>
            <a:ext cx="7886700" cy="213952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4470A7"/>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6"/>
          <p:cNvSpPr txBox="1"/>
          <p:nvPr>
            <p:ph idx="10" type="dt"/>
          </p:nvPr>
        </p:nvSpPr>
        <p:spPr>
          <a:xfrm>
            <a:off x="8057072" y="4889065"/>
            <a:ext cx="1000800" cy="273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1" type="ftr"/>
          </p:nvPr>
        </p:nvSpPr>
        <p:spPr>
          <a:xfrm>
            <a:off x="855093" y="4894547"/>
            <a:ext cx="7107000" cy="2738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6"/>
          <p:cNvSpPr txBox="1"/>
          <p:nvPr>
            <p:ph idx="12" type="sldNum"/>
          </p:nvPr>
        </p:nvSpPr>
        <p:spPr>
          <a:xfrm>
            <a:off x="22647" y="4894547"/>
            <a:ext cx="736500" cy="2738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69" name="Google Shape;69;p16"/>
          <p:cNvSpPr txBox="1"/>
          <p:nvPr>
            <p:ph idx="1" type="body"/>
          </p:nvPr>
        </p:nvSpPr>
        <p:spPr>
          <a:xfrm>
            <a:off x="628650" y="2730381"/>
            <a:ext cx="7886700" cy="190237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 name="Shape 70"/>
        <p:cNvGrpSpPr/>
        <p:nvPr/>
      </p:nvGrpSpPr>
      <p:grpSpPr>
        <a:xfrm>
          <a:off x="0" y="0"/>
          <a:ext cx="0" cy="0"/>
          <a:chOff x="0" y="0"/>
          <a:chExt cx="0" cy="0"/>
        </a:xfrm>
      </p:grpSpPr>
      <p:sp>
        <p:nvSpPr>
          <p:cNvPr id="71" name="Google Shape;71;p17"/>
          <p:cNvSpPr txBox="1"/>
          <p:nvPr>
            <p:ph type="title"/>
          </p:nvPr>
        </p:nvSpPr>
        <p:spPr>
          <a:xfrm>
            <a:off x="628650" y="273845"/>
            <a:ext cx="7886700" cy="9942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 name="Google Shape;73;p17"/>
          <p:cNvSpPr txBox="1"/>
          <p:nvPr>
            <p:ph idx="10" type="dt"/>
          </p:nvPr>
        </p:nvSpPr>
        <p:spPr>
          <a:xfrm>
            <a:off x="628650" y="4767263"/>
            <a:ext cx="2057400" cy="273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7"/>
          <p:cNvSpPr txBox="1"/>
          <p:nvPr>
            <p:ph idx="11" type="ftr"/>
          </p:nvPr>
        </p:nvSpPr>
        <p:spPr>
          <a:xfrm>
            <a:off x="3028950" y="4767263"/>
            <a:ext cx="3086100" cy="2738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7"/>
          <p:cNvSpPr txBox="1"/>
          <p:nvPr>
            <p:ph idx="12" type="sldNum"/>
          </p:nvPr>
        </p:nvSpPr>
        <p:spPr>
          <a:xfrm>
            <a:off x="6457950" y="4767263"/>
            <a:ext cx="2057400" cy="273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18"/>
          <p:cNvSpPr txBox="1"/>
          <p:nvPr>
            <p:ph idx="10" type="dt"/>
          </p:nvPr>
        </p:nvSpPr>
        <p:spPr>
          <a:xfrm>
            <a:off x="8057072" y="4889065"/>
            <a:ext cx="1000800" cy="273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1" type="ftr"/>
          </p:nvPr>
        </p:nvSpPr>
        <p:spPr>
          <a:xfrm>
            <a:off x="855093" y="4894547"/>
            <a:ext cx="7107000" cy="2738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ph idx="12" type="sldNum"/>
          </p:nvPr>
        </p:nvSpPr>
        <p:spPr>
          <a:xfrm>
            <a:off x="22647" y="4894547"/>
            <a:ext cx="736500" cy="2738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content">
  <p:cSld name="Double content">
    <p:spTree>
      <p:nvGrpSpPr>
        <p:cNvPr id="80" name="Shape 80"/>
        <p:cNvGrpSpPr/>
        <p:nvPr/>
      </p:nvGrpSpPr>
      <p:grpSpPr>
        <a:xfrm>
          <a:off x="0" y="0"/>
          <a:ext cx="0" cy="0"/>
          <a:chOff x="0" y="0"/>
          <a:chExt cx="0" cy="0"/>
        </a:xfrm>
      </p:grpSpPr>
      <p:sp>
        <p:nvSpPr>
          <p:cNvPr id="81" name="Google Shape;81;p19"/>
          <p:cNvSpPr txBox="1"/>
          <p:nvPr>
            <p:ph type="title"/>
          </p:nvPr>
        </p:nvSpPr>
        <p:spPr>
          <a:xfrm>
            <a:off x="628650" y="273845"/>
            <a:ext cx="7886700" cy="9942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4470A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9"/>
          <p:cNvSpPr txBox="1"/>
          <p:nvPr>
            <p:ph idx="10" type="dt"/>
          </p:nvPr>
        </p:nvSpPr>
        <p:spPr>
          <a:xfrm>
            <a:off x="8057072" y="4889065"/>
            <a:ext cx="1000800" cy="273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9"/>
          <p:cNvSpPr txBox="1"/>
          <p:nvPr>
            <p:ph idx="11" type="ftr"/>
          </p:nvPr>
        </p:nvSpPr>
        <p:spPr>
          <a:xfrm>
            <a:off x="855093" y="4894547"/>
            <a:ext cx="7107000" cy="2738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9"/>
          <p:cNvSpPr txBox="1"/>
          <p:nvPr>
            <p:ph idx="12" type="sldNum"/>
          </p:nvPr>
        </p:nvSpPr>
        <p:spPr>
          <a:xfrm>
            <a:off x="22647" y="4894547"/>
            <a:ext cx="736500" cy="2738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85" name="Google Shape;85;p19"/>
          <p:cNvSpPr txBox="1"/>
          <p:nvPr>
            <p:ph idx="1" type="body"/>
          </p:nvPr>
        </p:nvSpPr>
        <p:spPr>
          <a:xfrm>
            <a:off x="632389" y="1382037"/>
            <a:ext cx="3828600" cy="3263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9"/>
          <p:cNvSpPr txBox="1"/>
          <p:nvPr>
            <p:ph idx="2" type="body"/>
          </p:nvPr>
        </p:nvSpPr>
        <p:spPr>
          <a:xfrm>
            <a:off x="4580546" y="1382037"/>
            <a:ext cx="3934800" cy="3263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ith caption">
  <p:cSld name="Image with caption">
    <p:spTree>
      <p:nvGrpSpPr>
        <p:cNvPr id="87" name="Shape 87"/>
        <p:cNvGrpSpPr/>
        <p:nvPr/>
      </p:nvGrpSpPr>
      <p:grpSpPr>
        <a:xfrm>
          <a:off x="0" y="0"/>
          <a:ext cx="0" cy="0"/>
          <a:chOff x="0" y="0"/>
          <a:chExt cx="0" cy="0"/>
        </a:xfrm>
      </p:grpSpPr>
      <p:sp>
        <p:nvSpPr>
          <p:cNvPr id="88" name="Google Shape;88;p20"/>
          <p:cNvSpPr txBox="1"/>
          <p:nvPr>
            <p:ph type="title"/>
          </p:nvPr>
        </p:nvSpPr>
        <p:spPr>
          <a:xfrm>
            <a:off x="629841" y="342900"/>
            <a:ext cx="2949300"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4470A7"/>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0"/>
          <p:cNvSpPr/>
          <p:nvPr>
            <p:ph idx="2" type="pic"/>
          </p:nvPr>
        </p:nvSpPr>
        <p:spPr>
          <a:xfrm>
            <a:off x="3887391" y="740570"/>
            <a:ext cx="4629000" cy="3655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Calibri"/>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Calibri"/>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0" name="Google Shape;90;p20"/>
          <p:cNvSpPr txBox="1"/>
          <p:nvPr>
            <p:ph idx="10" type="dt"/>
          </p:nvPr>
        </p:nvSpPr>
        <p:spPr>
          <a:xfrm>
            <a:off x="8057072" y="4889065"/>
            <a:ext cx="1000800" cy="273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0"/>
          <p:cNvSpPr txBox="1"/>
          <p:nvPr>
            <p:ph idx="11" type="ftr"/>
          </p:nvPr>
        </p:nvSpPr>
        <p:spPr>
          <a:xfrm>
            <a:off x="855093" y="4894547"/>
            <a:ext cx="7107000" cy="2738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0"/>
          <p:cNvSpPr txBox="1"/>
          <p:nvPr>
            <p:ph idx="12" type="sldNum"/>
          </p:nvPr>
        </p:nvSpPr>
        <p:spPr>
          <a:xfrm>
            <a:off x="22647" y="4894547"/>
            <a:ext cx="736500" cy="2738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93" name="Google Shape;93;p20"/>
          <p:cNvSpPr txBox="1"/>
          <p:nvPr>
            <p:ph idx="1" type="body"/>
          </p:nvPr>
        </p:nvSpPr>
        <p:spPr>
          <a:xfrm>
            <a:off x="629841" y="1669635"/>
            <a:ext cx="2949300" cy="2963025"/>
          </a:xfrm>
          <a:prstGeom prst="rect">
            <a:avLst/>
          </a:prstGeom>
          <a:noFill/>
          <a:ln>
            <a:noFill/>
          </a:ln>
        </p:spPr>
        <p:txBody>
          <a:bodyPr anchorCtr="0" anchor="t" bIns="45700" lIns="91425" spcFirstLastPara="1" rIns="91425" wrap="square" tIns="45700">
            <a:noAutofit/>
          </a:bodyPr>
          <a:lstStyle>
            <a:lvl1pPr indent="-317500" lvl="0" marL="457200" algn="l">
              <a:lnSpc>
                <a:spcPct val="90000"/>
              </a:lnSpc>
              <a:spcBef>
                <a:spcPts val="1000"/>
              </a:spcBef>
              <a:spcAft>
                <a:spcPts val="0"/>
              </a:spcAft>
              <a:buClr>
                <a:schemeClr val="dk1"/>
              </a:buClr>
              <a:buSzPts val="1400"/>
              <a:buFont typeface="Calibri"/>
              <a:buChar char="•"/>
              <a:defRPr sz="1400"/>
            </a:lvl1pPr>
            <a:lvl2pPr indent="-317500" lvl="1" marL="914400" algn="l">
              <a:lnSpc>
                <a:spcPct val="90000"/>
              </a:lnSpc>
              <a:spcBef>
                <a:spcPts val="500"/>
              </a:spcBef>
              <a:spcAft>
                <a:spcPts val="0"/>
              </a:spcAft>
              <a:buClr>
                <a:schemeClr val="dk1"/>
              </a:buClr>
              <a:buSzPts val="1400"/>
              <a:buFont typeface="Calibri"/>
              <a:buChar char="•"/>
              <a:defRPr sz="1400"/>
            </a:lvl2pPr>
            <a:lvl3pPr indent="-317500" lvl="2" marL="1371600" algn="l">
              <a:lnSpc>
                <a:spcPct val="90000"/>
              </a:lnSpc>
              <a:spcBef>
                <a:spcPts val="500"/>
              </a:spcBef>
              <a:spcAft>
                <a:spcPts val="0"/>
              </a:spcAft>
              <a:buClr>
                <a:schemeClr val="dk1"/>
              </a:buClr>
              <a:buSzPts val="1400"/>
              <a:buFont typeface="Calibri"/>
              <a:buChar char="•"/>
              <a:defRPr sz="1400"/>
            </a:lvl3pPr>
            <a:lvl4pPr indent="-317500" lvl="3" marL="1828800" algn="l">
              <a:lnSpc>
                <a:spcPct val="90000"/>
              </a:lnSpc>
              <a:spcBef>
                <a:spcPts val="500"/>
              </a:spcBef>
              <a:spcAft>
                <a:spcPts val="0"/>
              </a:spcAft>
              <a:buClr>
                <a:schemeClr val="dk1"/>
              </a:buClr>
              <a:buSzPts val="1400"/>
              <a:buFont typeface="Calibri"/>
              <a:buChar char="•"/>
              <a:defRPr sz="1400"/>
            </a:lvl4pPr>
            <a:lvl5pPr indent="-317500" lvl="4" marL="2286000" algn="l">
              <a:lnSpc>
                <a:spcPct val="90000"/>
              </a:lnSpc>
              <a:spcBef>
                <a:spcPts val="500"/>
              </a:spcBef>
              <a:spcAft>
                <a:spcPts val="0"/>
              </a:spcAft>
              <a:buClr>
                <a:schemeClr val="dk1"/>
              </a:buClr>
              <a:buSzPts val="1400"/>
              <a:buFont typeface="Calibri"/>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p:spTree>
      <p:nvGrpSpPr>
        <p:cNvPr id="94" name="Shape 94"/>
        <p:cNvGrpSpPr/>
        <p:nvPr/>
      </p:nvGrpSpPr>
      <p:grpSpPr>
        <a:xfrm>
          <a:off x="0" y="0"/>
          <a:ext cx="0" cy="0"/>
          <a:chOff x="0" y="0"/>
          <a:chExt cx="0" cy="0"/>
        </a:xfrm>
      </p:grpSpPr>
      <p:sp>
        <p:nvSpPr>
          <p:cNvPr id="95" name="Google Shape;95;p21"/>
          <p:cNvSpPr txBox="1"/>
          <p:nvPr>
            <p:ph type="title"/>
          </p:nvPr>
        </p:nvSpPr>
        <p:spPr>
          <a:xfrm>
            <a:off x="628650" y="273846"/>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6" name="Google Shape;96;p21"/>
          <p:cNvSpPr txBox="1"/>
          <p:nvPr>
            <p:ph idx="11" type="ftr"/>
          </p:nvPr>
        </p:nvSpPr>
        <p:spPr>
          <a:xfrm>
            <a:off x="855093" y="4894548"/>
            <a:ext cx="71070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p21"/>
          <p:cNvSpPr txBox="1"/>
          <p:nvPr>
            <p:ph idx="12" type="sldNum"/>
          </p:nvPr>
        </p:nvSpPr>
        <p:spPr>
          <a:xfrm>
            <a:off x="22647" y="4894548"/>
            <a:ext cx="736500" cy="2739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0" Type="http://schemas.openxmlformats.org/officeDocument/2006/relationships/theme" Target="../theme/theme3.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5"/>
            <a:ext cx="7886700" cy="99427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4470A7"/>
              </a:buClr>
              <a:buSzPts val="3600"/>
              <a:buFont typeface="Calibri"/>
              <a:buNone/>
              <a:defRPr b="0" i="0" sz="3600" u="none" cap="none" strike="noStrike">
                <a:solidFill>
                  <a:srgbClr val="4470A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Calibri"/>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8057072" y="4889065"/>
            <a:ext cx="1000800" cy="2738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855093" y="4894547"/>
            <a:ext cx="7107000" cy="2738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22647" y="4894547"/>
            <a:ext cx="736500" cy="2738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hyperlink" Target="https://www.fairsfair.eu/application-results-open-call-data-repositories" TargetMode="External"/><Relationship Id="rId10" Type="http://schemas.openxmlformats.org/officeDocument/2006/relationships/hyperlink" Target="https://doi.org/10.5281/zenodo.4005598" TargetMode="External"/><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hyperlink" Target="https://fairsfair.eu/application-results-open-call-data-repositories" TargetMode="External"/><Relationship Id="rId4" Type="http://schemas.openxmlformats.org/officeDocument/2006/relationships/hyperlink" Target="https://www.coretrustseal.org" TargetMode="External"/><Relationship Id="rId9" Type="http://schemas.openxmlformats.org/officeDocument/2006/relationships/hyperlink" Target="https://zenodo.org/record/3835698" TargetMode="External"/><Relationship Id="rId5" Type="http://schemas.openxmlformats.org/officeDocument/2006/relationships/hyperlink" Target="https://fairsfair.eu/application-results-open-call-data-repositories" TargetMode="External"/><Relationship Id="rId6" Type="http://schemas.openxmlformats.org/officeDocument/2006/relationships/hyperlink" Target="https://www.fairsfair.eu/news/coretrustseal-certification-support-workshop-preservation-planning" TargetMode="External"/><Relationship Id="rId7" Type="http://schemas.openxmlformats.org/officeDocument/2006/relationships/hyperlink" Target="mailto:ilona.von.stein@dans.knaw.nl" TargetMode="External"/><Relationship Id="rId8" Type="http://schemas.openxmlformats.org/officeDocument/2006/relationships/hyperlink" Target="https://zenodo.org/record/3678716" TargetMode="External"/></Relationships>
</file>

<file path=ppt/slides/_rels/slide11.xml.rels><?xml version="1.0" encoding="UTF-8" standalone="yes"?><Relationships xmlns="http://schemas.openxmlformats.org/package/2006/relationships"><Relationship Id="rId11" Type="http://schemas.openxmlformats.org/officeDocument/2006/relationships/hyperlink" Target="https://zenodo.org/record/3929098" TargetMode="External"/><Relationship Id="rId10" Type="http://schemas.openxmlformats.org/officeDocument/2006/relationships/hyperlink" Target="https://www.fairsfair.eu/articles-publications/integrating-fair-data-science-competences-higher-education-curricula-role" TargetMode="External"/><Relationship Id="rId12" Type="http://schemas.openxmlformats.org/officeDocument/2006/relationships/hyperlink" Target="https://www.fairsfair.eu/competence-centre" TargetMode="External"/><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hyperlink" Target="mailto:bregt.saenen@eua.eu" TargetMode="External"/><Relationship Id="rId4" Type="http://schemas.openxmlformats.org/officeDocument/2006/relationships/hyperlink" Target="https://doi.org/10.5281/zenodo.3629682" TargetMode="External"/><Relationship Id="rId9" Type="http://schemas.openxmlformats.org/officeDocument/2006/relationships/hyperlink" Target="https://www.fairsfair.eu/events/fair-competences-higher-education-design-workshop" TargetMode="External"/><Relationship Id="rId5" Type="http://schemas.openxmlformats.org/officeDocument/2006/relationships/hyperlink" Target="https://doi.org/10.5281/zenodo.4009006" TargetMode="External"/><Relationship Id="rId6" Type="http://schemas.openxmlformats.org/officeDocument/2006/relationships/hyperlink" Target="https://doi.org/10.5281/zenodo.4009007" TargetMode="External"/><Relationship Id="rId7" Type="http://schemas.openxmlformats.org/officeDocument/2006/relationships/hyperlink" Target="https://www.fairsfair.eu/articles-publications/outcomes-fairsfair-focus-group-universidad-carlos-iii-de-madrid" TargetMode="External"/><Relationship Id="rId8" Type="http://schemas.openxmlformats.org/officeDocument/2006/relationships/hyperlink" Target="https://www.fairsfair.eu/articles-publications/fairsfair-focus-group-university-amsterda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hyperlink" Target="mailto:elizabeth.newbold@stfc.ac.uk" TargetMode="External"/><Relationship Id="rId4" Type="http://schemas.openxmlformats.org/officeDocument/2006/relationships/hyperlink" Target="mailto:elizabeth.newbold@stfc.ac.uk" TargetMode="External"/></Relationships>
</file>

<file path=ppt/slides/_rels/slide13.xml.rels><?xml version="1.0" encoding="UTF-8" standalone="yes"?><Relationships xmlns="http://schemas.openxmlformats.org/package/2006/relationships"><Relationship Id="rId10" Type="http://schemas.openxmlformats.org/officeDocument/2006/relationships/image" Target="../media/image43.png"/><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34.png"/><Relationship Id="rId9" Type="http://schemas.openxmlformats.org/officeDocument/2006/relationships/image" Target="../media/image41.png"/><Relationship Id="rId5" Type="http://schemas.openxmlformats.org/officeDocument/2006/relationships/image" Target="../media/image35.png"/><Relationship Id="rId6" Type="http://schemas.openxmlformats.org/officeDocument/2006/relationships/image" Target="../media/image37.png"/><Relationship Id="rId7" Type="http://schemas.openxmlformats.org/officeDocument/2006/relationships/image" Target="../media/image39.png"/><Relationship Id="rId8"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55.png"/><Relationship Id="rId4" Type="http://schemas.openxmlformats.org/officeDocument/2006/relationships/hyperlink" Target="https://www.fairsfair.eu/fair-awar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44.png"/><Relationship Id="rId4" Type="http://schemas.openxmlformats.org/officeDocument/2006/relationships/hyperlink" Target="https://www.fairsfair.eu/fairsfair-data-object-assessment-metrics-request-comments" TargetMode="External"/><Relationship Id="rId5" Type="http://schemas.openxmlformats.org/officeDocument/2006/relationships/hyperlink" Target="https://www.fairsfair.eu/fairsfair-data-object-assessment-metrics-request-comments" TargetMode="External"/><Relationship Id="rId6" Type="http://schemas.openxmlformats.org/officeDocument/2006/relationships/hyperlink" Target="https://doi.org/10.5281/zenodo.1324299" TargetMode="External"/><Relationship Id="rId7" Type="http://schemas.openxmlformats.org/officeDocument/2006/relationships/hyperlink" Target="https://doi.org/10.5281/zenodo.1324299" TargetMode="External"/><Relationship Id="rId8" Type="http://schemas.openxmlformats.org/officeDocument/2006/relationships/hyperlink" Target="https://www.fairsfair.eu/f-uji-automated-fair-data-assessment-tool" TargetMode="External"/></Relationships>
</file>

<file path=ppt/slides/_rels/slide16.xml.rels><?xml version="1.0" encoding="UTF-8" standalone="yes"?><Relationships xmlns="http://schemas.openxmlformats.org/package/2006/relationships"><Relationship Id="rId11" Type="http://schemas.openxmlformats.org/officeDocument/2006/relationships/hyperlink" Target="https://docs.google.com/forms/d/e/1FAIpQLSf7t1Z9IOBoj5GgWqik8KnhtH3B819Ch6lD5KuAz7yn0I0Opw/viewform" TargetMode="External"/><Relationship Id="rId10" Type="http://schemas.openxmlformats.org/officeDocument/2006/relationships/hyperlink" Target="https://docs.google.com/forms/d/e/1FAIpQLSd8_pd2r2SnjCVfCC3CHhEUHZzv2MTRC3RTh0S2YTvbVJj87Q/viewform" TargetMode="External"/><Relationship Id="rId13" Type="http://schemas.openxmlformats.org/officeDocument/2006/relationships/hyperlink" Target="https://docs.google.com/forms/d/e/1FAIpQLSf7t1Z9IOBoj5GgWqik8KnhtH3B819Ch6lD5KuAz7yn0I0Opw/viewform" TargetMode="External"/><Relationship Id="rId12" Type="http://schemas.openxmlformats.org/officeDocument/2006/relationships/hyperlink" Target="https://docs.google.com/forms/d/e/1FAIpQLSf7t1Z9IOBoj5GgWqik8KnhtH3B819Ch6lD5KuAz7yn0I0Opw/viewform" TargetMode="External"/><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50.png"/><Relationship Id="rId4" Type="http://schemas.openxmlformats.org/officeDocument/2006/relationships/hyperlink" Target="https://doi.org/10.15497/RDA00050" TargetMode="External"/><Relationship Id="rId9" Type="http://schemas.openxmlformats.org/officeDocument/2006/relationships/hyperlink" Target="https://docs.google.com/forms/d/e/1FAIpQLSd8_pd2r2SnjCVfCC3CHhEUHZzv2MTRC3RTh0S2YTvbVJj87Q/viewform" TargetMode="External"/><Relationship Id="rId14" Type="http://schemas.openxmlformats.org/officeDocument/2006/relationships/hyperlink" Target="https://www.fairsfair.eu/fairsfair-data-object-assessment-metrics-request-comments" TargetMode="External"/><Relationship Id="rId5" Type="http://schemas.openxmlformats.org/officeDocument/2006/relationships/hyperlink" Target="https://doi.org/10.15497/RDA00050" TargetMode="External"/><Relationship Id="rId6" Type="http://schemas.openxmlformats.org/officeDocument/2006/relationships/hyperlink" Target="https://doi.org/10.15497/rda00034" TargetMode="External"/><Relationship Id="rId7" Type="http://schemas.openxmlformats.org/officeDocument/2006/relationships/hyperlink" Target="https://doi.org/10.15497/rda00034" TargetMode="External"/><Relationship Id="rId8" Type="http://schemas.openxmlformats.org/officeDocument/2006/relationships/hyperlink" Target="https://www.rd-alliance.org/group/fair-data-maturity-model-wg/outcomes/fair-data-maturity-model-specification-and-guidelines-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5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4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54.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0" Type="http://schemas.openxmlformats.org/officeDocument/2006/relationships/image" Target="../media/image19.png"/><Relationship Id="rId11" Type="http://schemas.openxmlformats.org/officeDocument/2006/relationships/image" Target="../media/image15.png"/><Relationship Id="rId22" Type="http://schemas.openxmlformats.org/officeDocument/2006/relationships/image" Target="../media/image21.png"/><Relationship Id="rId10" Type="http://schemas.openxmlformats.org/officeDocument/2006/relationships/image" Target="../media/image17.png"/><Relationship Id="rId21" Type="http://schemas.openxmlformats.org/officeDocument/2006/relationships/image" Target="../media/image22.png"/><Relationship Id="rId13" Type="http://schemas.openxmlformats.org/officeDocument/2006/relationships/image" Target="../media/image14.png"/><Relationship Id="rId24" Type="http://schemas.openxmlformats.org/officeDocument/2006/relationships/image" Target="../media/image32.png"/><Relationship Id="rId12" Type="http://schemas.openxmlformats.org/officeDocument/2006/relationships/image" Target="../media/image12.png"/><Relationship Id="rId23"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9.png"/><Relationship Id="rId15" Type="http://schemas.openxmlformats.org/officeDocument/2006/relationships/image" Target="../media/image1.png"/><Relationship Id="rId14" Type="http://schemas.openxmlformats.org/officeDocument/2006/relationships/image" Target="../media/image6.png"/><Relationship Id="rId17" Type="http://schemas.openxmlformats.org/officeDocument/2006/relationships/image" Target="../media/image5.png"/><Relationship Id="rId16" Type="http://schemas.openxmlformats.org/officeDocument/2006/relationships/image" Target="../media/image4.png"/><Relationship Id="rId5" Type="http://schemas.openxmlformats.org/officeDocument/2006/relationships/image" Target="../media/image8.png"/><Relationship Id="rId19" Type="http://schemas.openxmlformats.org/officeDocument/2006/relationships/image" Target="../media/image3.png"/><Relationship Id="rId6" Type="http://schemas.openxmlformats.org/officeDocument/2006/relationships/image" Target="../media/image13.png"/><Relationship Id="rId18" Type="http://schemas.openxmlformats.org/officeDocument/2006/relationships/image" Target="../media/image10.png"/><Relationship Id="rId7" Type="http://schemas.openxmlformats.org/officeDocument/2006/relationships/image" Target="../media/image2.png"/><Relationship Id="rId8"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51.png"/><Relationship Id="rId4" Type="http://schemas.openxmlformats.org/officeDocument/2006/relationships/image" Target="../media/image57.png"/><Relationship Id="rId5" Type="http://schemas.openxmlformats.org/officeDocument/2006/relationships/hyperlink" Target="https://www.fairsfair.eu/events/fairsfair-2020-and-second-synchronisation-workshop" TargetMode="External"/><Relationship Id="rId6" Type="http://schemas.openxmlformats.org/officeDocument/2006/relationships/hyperlink" Target="https://zenodo.org/record/3953979#.Xz6f6UlS9TY" TargetMode="External"/><Relationship Id="rId7" Type="http://schemas.openxmlformats.org/officeDocument/2006/relationships/hyperlink" Target="https://zenodo.org/record/3953979#.Xz6f6UlS9TY" TargetMode="External"/><Relationship Id="rId8" Type="http://schemas.openxmlformats.org/officeDocument/2006/relationships/hyperlink" Target="https://www.fairsfair.eu/sites/default/files/Summary%20of%202nd%20Synch%20Force%20Workshop%20report_final_1.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52.png"/></Relationships>
</file>

<file path=ppt/slides/_rels/slide23.xml.rels><?xml version="1.0" encoding="UTF-8" standalone="yes"?><Relationships xmlns="http://schemas.openxmlformats.org/package/2006/relationships"><Relationship Id="rId20" Type="http://schemas.openxmlformats.org/officeDocument/2006/relationships/hyperlink" Target="https://www.fairsfair.eu/datasets" TargetMode="External"/><Relationship Id="rId22" Type="http://schemas.openxmlformats.org/officeDocument/2006/relationships/hyperlink" Target="https://www.fairsfair.eu/fairsfair-data-object-assessment-metrics-request-comments" TargetMode="External"/><Relationship Id="rId21" Type="http://schemas.openxmlformats.org/officeDocument/2006/relationships/hyperlink" Target="https://www.fairsfair.eu/fair-aware" TargetMode="External"/><Relationship Id="rId24" Type="http://schemas.openxmlformats.org/officeDocument/2006/relationships/hyperlink" Target="https://zenodo.org/communities/fairsfair/?page=1&amp;size=20" TargetMode="External"/><Relationship Id="rId23" Type="http://schemas.openxmlformats.org/officeDocument/2006/relationships/hyperlink" Target="https://www.fairsfair.eu/f-uji-automated-fair-data-assessment-tool" TargetMode="External"/><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https://www.fairsfair.eu/fairsfair-nutshell" TargetMode="External"/><Relationship Id="rId4" Type="http://schemas.openxmlformats.org/officeDocument/2006/relationships/hyperlink" Target="https://www.fairsfair.eu/videos" TargetMode="External"/><Relationship Id="rId9" Type="http://schemas.openxmlformats.org/officeDocument/2006/relationships/hyperlink" Target="https://www.fairsfair.eu/sites/default/files/FAIRSFAIR_logo_payoff.png" TargetMode="External"/><Relationship Id="rId25" Type="http://schemas.openxmlformats.org/officeDocument/2006/relationships/hyperlink" Target="https://zenodo.org/communities/fairsfair/?page=1&amp;size=20" TargetMode="External"/><Relationship Id="rId5" Type="http://schemas.openxmlformats.org/officeDocument/2006/relationships/hyperlink" Target="https://www.fairsfair.eu/podcasts" TargetMode="External"/><Relationship Id="rId6" Type="http://schemas.openxmlformats.org/officeDocument/2006/relationships/hyperlink" Target="https://twitter.com/FAIRsFAIR_eu" TargetMode="External"/><Relationship Id="rId7" Type="http://schemas.openxmlformats.org/officeDocument/2006/relationships/hyperlink" Target="https://www.linkedin.com/company/23695513/admin/" TargetMode="External"/><Relationship Id="rId8" Type="http://schemas.openxmlformats.org/officeDocument/2006/relationships/hyperlink" Target="https://www.youtube.com/channel/UCE4wSBnNIBfu6SqlBaIMfNg" TargetMode="External"/><Relationship Id="rId11" Type="http://schemas.openxmlformats.org/officeDocument/2006/relationships/hyperlink" Target="https://www.fairsfair.eu/sites/default/files/FAIRsFAIR_Flyer21x21_Mar2019.pdf" TargetMode="External"/><Relationship Id="rId10" Type="http://schemas.openxmlformats.org/officeDocument/2006/relationships/hyperlink" Target="https://www.fairsfair.eu/sites/default/files/FAIRSFAIR_logo_payoff_square.png" TargetMode="External"/><Relationship Id="rId13" Type="http://schemas.openxmlformats.org/officeDocument/2006/relationships/hyperlink" Target="https://www.fairsfair.eu/sites/default/files/fairsfair%20poster%20EOSCHubWeek_may2020%20copy.pdf" TargetMode="External"/><Relationship Id="rId12" Type="http://schemas.openxmlformats.org/officeDocument/2006/relationships/hyperlink" Target="https://www.fairsfair.eu/sites/default/files/Infographics_Main_Outputs_201909.png" TargetMode="External"/><Relationship Id="rId15" Type="http://schemas.openxmlformats.org/officeDocument/2006/relationships/hyperlink" Target="https://www.fairsfair.eu/fairsfair-deliverables-community-review" TargetMode="External"/><Relationship Id="rId14" Type="http://schemas.openxmlformats.org/officeDocument/2006/relationships/hyperlink" Target="https://www.fairsfair.eu/sites/default/files/EOSCInfographics_Structure.png" TargetMode="External"/><Relationship Id="rId17" Type="http://schemas.openxmlformats.org/officeDocument/2006/relationships/hyperlink" Target="https://www.fairsfair.eu/presentations" TargetMode="External"/><Relationship Id="rId16" Type="http://schemas.openxmlformats.org/officeDocument/2006/relationships/hyperlink" Target="https://www.fairsfair.eu/reports-deliverables" TargetMode="External"/><Relationship Id="rId19" Type="http://schemas.openxmlformats.org/officeDocument/2006/relationships/hyperlink" Target="https://www.fairsfair.eu/fairsfair-newletters" TargetMode="External"/><Relationship Id="rId18" Type="http://schemas.openxmlformats.org/officeDocument/2006/relationships/hyperlink" Target="https://www.fairsfair.eu/articles-publication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45.png"/><Relationship Id="rId4" Type="http://schemas.openxmlformats.org/officeDocument/2006/relationships/hyperlink" Target="https://twitter.com/FAIRsFAIR_eu" TargetMode="External"/><Relationship Id="rId9" Type="http://schemas.openxmlformats.org/officeDocument/2006/relationships/image" Target="../media/image53.png"/><Relationship Id="rId5" Type="http://schemas.openxmlformats.org/officeDocument/2006/relationships/image" Target="../media/image46.png"/><Relationship Id="rId6" Type="http://schemas.openxmlformats.org/officeDocument/2006/relationships/hyperlink" Target="http://www.linkedin.com/company/fairsfair/" TargetMode="External"/><Relationship Id="rId7" Type="http://schemas.openxmlformats.org/officeDocument/2006/relationships/hyperlink" Target="http://www.fairsfair.eu/" TargetMode="External"/><Relationship Id="rId8" Type="http://schemas.openxmlformats.org/officeDocument/2006/relationships/hyperlink" Target="http://www.youtube.com/channel/UCE4wSBnNIBfu6SqlBaIMfNg" TargetMode="External"/><Relationship Id="rId10"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8.png"/><Relationship Id="rId4" Type="http://schemas.openxmlformats.org/officeDocument/2006/relationships/image" Target="../media/image27.png"/><Relationship Id="rId9" Type="http://schemas.openxmlformats.org/officeDocument/2006/relationships/image" Target="../media/image33.png"/><Relationship Id="rId5" Type="http://schemas.openxmlformats.org/officeDocument/2006/relationships/image" Target="../media/image28.png"/><Relationship Id="rId6" Type="http://schemas.openxmlformats.org/officeDocument/2006/relationships/image" Target="../media/image26.png"/><Relationship Id="rId7" Type="http://schemas.openxmlformats.org/officeDocument/2006/relationships/image" Target="../media/image29.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hyperlink" Target="https://doi.org/10.5281/zenodo.3688762" TargetMode="External"/><Relationship Id="rId4" Type="http://schemas.openxmlformats.org/officeDocument/2006/relationships/hyperlink" Target="https://doi.org/10.5281/zenodo.4001631" TargetMode="External"/><Relationship Id="rId9" Type="http://schemas.openxmlformats.org/officeDocument/2006/relationships/hyperlink" Target="mailto:jessica.parland-vonessen@csc.fi" TargetMode="External"/><Relationship Id="rId5" Type="http://schemas.openxmlformats.org/officeDocument/2006/relationships/hyperlink" Target="https://doi.org/10.5281/zenodo.4095091" TargetMode="External"/><Relationship Id="rId6" Type="http://schemas.openxmlformats.org/officeDocument/2006/relationships/hyperlink" Target="https://doi.org/10.5281/zenodo.4314320" TargetMode="External"/><Relationship Id="rId7" Type="http://schemas.openxmlformats.org/officeDocument/2006/relationships/hyperlink" Target="https://doi.org/10.5281/zenodo.4292598" TargetMode="External"/><Relationship Id="rId8" Type="http://schemas.openxmlformats.org/officeDocument/2006/relationships/hyperlink" Target="https://doi.org/10.5281/zenodo.4501201"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s://doi.org/10.5281/zenodo.4134787" TargetMode="External"/><Relationship Id="rId10" Type="http://schemas.openxmlformats.org/officeDocument/2006/relationships/hyperlink" Target="https://doi.org/10.5281/zenodo.4058339" TargetMode="External"/><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hyperlink" Target="https://doi.org/10.5281/zenodo.3686900" TargetMode="External"/><Relationship Id="rId4" Type="http://schemas.openxmlformats.org/officeDocument/2006/relationships/hyperlink" Target="https://doi.org/10.5281/zenodo.3924131" TargetMode="External"/><Relationship Id="rId9" Type="http://schemas.openxmlformats.org/officeDocument/2006/relationships/hyperlink" Target="https://zenodo.org/record/4058340" TargetMode="External"/><Relationship Id="rId5" Type="http://schemas.openxmlformats.org/officeDocument/2006/relationships/hyperlink" Target="https://doi.org/10.5281/zenodo.4058339" TargetMode="External"/><Relationship Id="rId6" Type="http://schemas.openxmlformats.org/officeDocument/2006/relationships/hyperlink" Target="mailto:Joy.Davidson@glasgow.ac.uk" TargetMode="External"/><Relationship Id="rId7" Type="http://schemas.openxmlformats.org/officeDocument/2006/relationships/hyperlink" Target="https://zenodo.org/record/3686901" TargetMode="External"/><Relationship Id="rId8" Type="http://schemas.openxmlformats.org/officeDocument/2006/relationships/hyperlink" Target="https://zenodo.org/record/3924132"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2"/>
          <p:cNvSpPr txBox="1"/>
          <p:nvPr>
            <p:ph type="ctrTitle"/>
          </p:nvPr>
        </p:nvSpPr>
        <p:spPr>
          <a:xfrm>
            <a:off x="130215" y="1996148"/>
            <a:ext cx="8927400" cy="1291338"/>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4470A7"/>
              </a:buClr>
              <a:buSzPts val="3600"/>
              <a:buFont typeface="Calibri"/>
              <a:buNone/>
            </a:pPr>
            <a:r>
              <a:rPr lang="en" sz="4800"/>
              <a:t>FAIRsFAIR in a Nutshell</a:t>
            </a:r>
            <a:br>
              <a:rPr lang="en" sz="4800"/>
            </a:br>
            <a:r>
              <a:rPr b="1" lang="en" sz="4000"/>
              <a:t>March</a:t>
            </a:r>
            <a:r>
              <a:rPr b="1" lang="en" sz="4000"/>
              <a:t> 2021</a:t>
            </a:r>
            <a:endParaRPr b="1" sz="4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628650" y="273844"/>
            <a:ext cx="7886700" cy="994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1800"/>
              </a:spcBef>
              <a:spcAft>
                <a:spcPts val="600"/>
              </a:spcAft>
              <a:buSzPts val="1800"/>
              <a:buNone/>
            </a:pPr>
            <a:r>
              <a:rPr lang="en" sz="4400"/>
              <a:t>FAIR Certification</a:t>
            </a:r>
            <a:endParaRPr sz="4400"/>
          </a:p>
        </p:txBody>
      </p:sp>
      <p:sp>
        <p:nvSpPr>
          <p:cNvPr id="209" name="Google Shape;209;p31"/>
          <p:cNvSpPr txBox="1"/>
          <p:nvPr>
            <p:ph idx="1" type="body"/>
          </p:nvPr>
        </p:nvSpPr>
        <p:spPr>
          <a:xfrm>
            <a:off x="436100" y="1169725"/>
            <a:ext cx="4610400" cy="3263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100">
                <a:latin typeface="Arial"/>
                <a:ea typeface="Arial"/>
                <a:cs typeface="Arial"/>
                <a:sym typeface="Arial"/>
              </a:rPr>
              <a:t>FAIRsFAIR takes an iterative approach to aligning FAIR object assessment with existing CoreTrustSeal requirements. This FAIR oriented elaboration of core TDR requirements provides input for the testing and revision of repository evaluation in the EOSC.</a:t>
            </a:r>
            <a:endParaRPr sz="1100">
              <a:latin typeface="Arial"/>
              <a:ea typeface="Arial"/>
              <a:cs typeface="Arial"/>
              <a:sym typeface="Arial"/>
            </a:endParaRPr>
          </a:p>
          <a:p>
            <a:pPr indent="-177800" lvl="0" marL="171450" rtl="0" algn="l">
              <a:lnSpc>
                <a:spcPct val="115000"/>
              </a:lnSpc>
              <a:spcBef>
                <a:spcPts val="1200"/>
              </a:spcBef>
              <a:spcAft>
                <a:spcPts val="0"/>
              </a:spcAft>
              <a:buSzPts val="1000"/>
              <a:buChar char="•"/>
            </a:pPr>
            <a:r>
              <a:rPr b="1" lang="en" sz="1000"/>
              <a:t>FAIR Objects</a:t>
            </a:r>
            <a:r>
              <a:rPr lang="en" sz="1000"/>
              <a:t> → FAIRness evaluations of individual datasets. Use case based iterative approach building on existing work: researchers and data repositories</a:t>
            </a:r>
            <a:endParaRPr sz="1000"/>
          </a:p>
          <a:p>
            <a:pPr indent="-177800" lvl="0" marL="171450" rtl="0" algn="l">
              <a:lnSpc>
                <a:spcPct val="115000"/>
              </a:lnSpc>
              <a:spcBef>
                <a:spcPts val="0"/>
              </a:spcBef>
              <a:spcAft>
                <a:spcPts val="0"/>
              </a:spcAft>
              <a:buSzPts val="1000"/>
              <a:buChar char="•"/>
            </a:pPr>
            <a:r>
              <a:rPr b="1" lang="en" sz="1000"/>
              <a:t>FAIR-enabling repositories → </a:t>
            </a:r>
            <a:r>
              <a:rPr lang="en" sz="1000"/>
              <a:t>to support the co-development and implementation of certification schemes for data repositories, building on existing frameworks</a:t>
            </a:r>
            <a:endParaRPr sz="1000"/>
          </a:p>
          <a:p>
            <a:pPr indent="-177800" lvl="0" marL="171450" rtl="0" algn="l">
              <a:lnSpc>
                <a:spcPct val="115000"/>
              </a:lnSpc>
              <a:spcBef>
                <a:spcPts val="0"/>
              </a:spcBef>
              <a:spcAft>
                <a:spcPts val="0"/>
              </a:spcAft>
              <a:buSzPts val="1000"/>
              <a:buChar char="•"/>
            </a:pPr>
            <a:r>
              <a:rPr lang="en" sz="1000"/>
              <a:t>FAIR object and data repository </a:t>
            </a:r>
            <a:r>
              <a:rPr b="1" lang="en" sz="1000"/>
              <a:t>complementarity</a:t>
            </a:r>
            <a:endParaRPr b="1" sz="1000"/>
          </a:p>
          <a:p>
            <a:pPr indent="-177800" lvl="0" marL="171450" rtl="0" algn="l">
              <a:lnSpc>
                <a:spcPct val="115000"/>
              </a:lnSpc>
              <a:spcBef>
                <a:spcPts val="0"/>
              </a:spcBef>
              <a:spcAft>
                <a:spcPts val="0"/>
              </a:spcAft>
              <a:buSzPts val="1000"/>
              <a:buChar char="•"/>
            </a:pPr>
            <a:r>
              <a:rPr lang="en" sz="1000"/>
              <a:t>Wider range of </a:t>
            </a:r>
            <a:r>
              <a:rPr b="1" lang="en" sz="1000"/>
              <a:t>standard/assessment expectations</a:t>
            </a:r>
            <a:r>
              <a:rPr lang="en" sz="1000"/>
              <a:t> (e.g. services, software, etc.) → keen to align and with other criteria that might be set for involvement in the EOSC, e.g. minimal technical standards.</a:t>
            </a:r>
            <a:endParaRPr sz="1000"/>
          </a:p>
          <a:p>
            <a:pPr indent="0" lvl="0" marL="45720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en" sz="1100"/>
              <a:t>The </a:t>
            </a:r>
            <a:r>
              <a:rPr b="1" lang="en" sz="1100"/>
              <a:t>FAIRsFAIR Certification programme </a:t>
            </a:r>
            <a:r>
              <a:rPr lang="en" sz="1100"/>
              <a:t>supports</a:t>
            </a:r>
            <a:r>
              <a:rPr b="1" lang="en" sz="1100"/>
              <a:t> </a:t>
            </a:r>
            <a:r>
              <a:rPr lang="en" sz="1100"/>
              <a:t> </a:t>
            </a:r>
            <a:r>
              <a:rPr lang="en" sz="1100" u="sng">
                <a:solidFill>
                  <a:srgbClr val="1155CC"/>
                </a:solidFill>
                <a:hlinkClick r:id="rId3">
                  <a:extLst>
                    <a:ext uri="{A12FA001-AC4F-418D-AE19-62706E023703}">
                      <ahyp:hlinkClr val="tx"/>
                    </a:ext>
                  </a:extLst>
                </a:hlinkClick>
              </a:rPr>
              <a:t>ten selected repositories</a:t>
            </a:r>
            <a:r>
              <a:rPr lang="en" sz="1100"/>
              <a:t> in achieving </a:t>
            </a:r>
            <a:r>
              <a:rPr lang="en" sz="1100" u="sng">
                <a:solidFill>
                  <a:srgbClr val="1155CC"/>
                </a:solidFill>
                <a:hlinkClick r:id="rId4">
                  <a:extLst>
                    <a:ext uri="{A12FA001-AC4F-418D-AE19-62706E023703}">
                      <ahyp:hlinkClr val="tx"/>
                    </a:ext>
                  </a:extLst>
                </a:hlinkClick>
              </a:rPr>
              <a:t>CoreTrustSeal Certification</a:t>
            </a:r>
            <a:r>
              <a:rPr lang="en" sz="1100"/>
              <a:t>.</a:t>
            </a:r>
            <a:endParaRPr sz="1100"/>
          </a:p>
          <a:p>
            <a:pPr indent="0" lvl="0" marL="0" rtl="0" algn="l">
              <a:lnSpc>
                <a:spcPct val="115000"/>
              </a:lnSpc>
              <a:spcBef>
                <a:spcPts val="0"/>
              </a:spcBef>
              <a:spcAft>
                <a:spcPts val="0"/>
              </a:spcAft>
              <a:buNone/>
            </a:pPr>
            <a:r>
              <a:rPr lang="en" sz="1100" u="sng">
                <a:solidFill>
                  <a:schemeClr val="hlink"/>
                </a:solidFill>
                <a:hlinkClick r:id="rId5"/>
              </a:rPr>
              <a:t>blogpost</a:t>
            </a:r>
            <a:r>
              <a:rPr lang="en" sz="1100"/>
              <a:t> (October 2020), </a:t>
            </a:r>
            <a:r>
              <a:rPr lang="en" sz="1100" u="sng">
                <a:solidFill>
                  <a:schemeClr val="hlink"/>
                </a:solidFill>
                <a:hlinkClick r:id="rId6"/>
              </a:rPr>
              <a:t>newspiece</a:t>
            </a:r>
            <a:r>
              <a:rPr lang="en" sz="1100"/>
              <a:t> (February 2021)</a:t>
            </a:r>
            <a:endParaRPr sz="1100"/>
          </a:p>
          <a:p>
            <a:pPr indent="0" lvl="0" marL="0" rtl="0" algn="l">
              <a:lnSpc>
                <a:spcPct val="115000"/>
              </a:lnSpc>
              <a:spcBef>
                <a:spcPts val="0"/>
              </a:spcBef>
              <a:spcAft>
                <a:spcPts val="0"/>
              </a:spcAft>
              <a:buNone/>
            </a:pPr>
            <a:r>
              <a:t/>
            </a:r>
            <a:endParaRPr sz="1200"/>
          </a:p>
          <a:p>
            <a:pPr indent="0" lvl="0" marL="0" rtl="0" algn="l">
              <a:lnSpc>
                <a:spcPct val="90000"/>
              </a:lnSpc>
              <a:spcBef>
                <a:spcPts val="750"/>
              </a:spcBef>
              <a:spcAft>
                <a:spcPts val="0"/>
              </a:spcAft>
              <a:buNone/>
            </a:pPr>
            <a:r>
              <a:t/>
            </a:r>
            <a:endParaRPr sz="1900"/>
          </a:p>
        </p:txBody>
      </p:sp>
      <p:sp>
        <p:nvSpPr>
          <p:cNvPr id="210" name="Google Shape;210;p3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
        <p:nvSpPr>
          <p:cNvPr id="211" name="Google Shape;211;p31"/>
          <p:cNvSpPr/>
          <p:nvPr/>
        </p:nvSpPr>
        <p:spPr>
          <a:xfrm>
            <a:off x="5185725" y="4461550"/>
            <a:ext cx="3717300" cy="2391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i="1" lang="en" sz="1100"/>
              <a:t>Contact</a:t>
            </a:r>
            <a:r>
              <a:rPr i="1" lang="en" sz="1100"/>
              <a:t>: </a:t>
            </a:r>
            <a:r>
              <a:rPr b="0" i="1" lang="en" sz="1100" u="none" cap="none" strike="noStrike">
                <a:solidFill>
                  <a:srgbClr val="000000"/>
                </a:solidFill>
                <a:latin typeface="Arial"/>
                <a:ea typeface="Arial"/>
                <a:cs typeface="Arial"/>
                <a:sym typeface="Arial"/>
              </a:rPr>
              <a:t>Ilona von Stein </a:t>
            </a:r>
            <a:r>
              <a:rPr b="0" i="1" lang="en" sz="1100" u="sng" cap="none" strike="noStrike">
                <a:solidFill>
                  <a:schemeClr val="hlink"/>
                </a:solidFill>
                <a:latin typeface="Arial"/>
                <a:ea typeface="Arial"/>
                <a:cs typeface="Arial"/>
                <a:sym typeface="Arial"/>
                <a:hlinkClick r:id="rId7"/>
              </a:rPr>
              <a:t>ilona.von.stein@dans.knaw.nl</a:t>
            </a:r>
            <a:r>
              <a:rPr b="0" i="1" lang="en" sz="1100" u="none" cap="none" strike="noStrike">
                <a:solidFill>
                  <a:srgbClr val="000000"/>
                </a:solidFill>
                <a:latin typeface="Arial"/>
                <a:ea typeface="Arial"/>
                <a:cs typeface="Arial"/>
                <a:sym typeface="Arial"/>
              </a:rPr>
              <a:t> </a:t>
            </a:r>
            <a:endParaRPr i="1" sz="1100"/>
          </a:p>
        </p:txBody>
      </p:sp>
      <p:sp>
        <p:nvSpPr>
          <p:cNvPr id="212" name="Google Shape;212;p31"/>
          <p:cNvSpPr txBox="1"/>
          <p:nvPr/>
        </p:nvSpPr>
        <p:spPr>
          <a:xfrm>
            <a:off x="5150400" y="1240350"/>
            <a:ext cx="37173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p:txBody>
      </p:sp>
      <p:sp>
        <p:nvSpPr>
          <p:cNvPr id="213" name="Google Shape;213;p31"/>
          <p:cNvSpPr txBox="1"/>
          <p:nvPr/>
        </p:nvSpPr>
        <p:spPr>
          <a:xfrm>
            <a:off x="5268075" y="1301425"/>
            <a:ext cx="3648300" cy="3000000"/>
          </a:xfrm>
          <a:prstGeom prst="rect">
            <a:avLst/>
          </a:prstGeom>
          <a:noFill/>
          <a:ln>
            <a:noFill/>
          </a:ln>
        </p:spPr>
        <p:txBody>
          <a:bodyPr anchorCtr="0" anchor="t" bIns="91425" lIns="91425" spcFirstLastPara="1" rIns="91425" wrap="square" tIns="91425">
            <a:noAutofit/>
          </a:bodyPr>
          <a:lstStyle/>
          <a:p>
            <a:pPr indent="-127000" lvl="0" marL="228600" rtl="0" algn="l">
              <a:spcBef>
                <a:spcPts val="0"/>
              </a:spcBef>
              <a:spcAft>
                <a:spcPts val="0"/>
              </a:spcAft>
              <a:buClr>
                <a:schemeClr val="dk1"/>
              </a:buClr>
              <a:buSzPts val="1200"/>
              <a:buFont typeface="Calibri"/>
              <a:buChar char="➔"/>
            </a:pPr>
            <a:r>
              <a:rPr b="1" lang="en" sz="1200">
                <a:solidFill>
                  <a:schemeClr val="dk1"/>
                </a:solidFill>
                <a:latin typeface="Calibri"/>
                <a:ea typeface="Calibri"/>
                <a:cs typeface="Calibri"/>
                <a:sym typeface="Calibri"/>
              </a:rPr>
              <a:t>February 2020: </a:t>
            </a:r>
            <a:r>
              <a:rPr b="1" lang="en" sz="1200">
                <a:solidFill>
                  <a:schemeClr val="dk1"/>
                </a:solidFill>
                <a:latin typeface="Calibri"/>
                <a:ea typeface="Calibri"/>
                <a:cs typeface="Calibri"/>
                <a:sym typeface="Calibri"/>
              </a:rPr>
              <a:t>FAIR objects:  - </a:t>
            </a:r>
            <a:r>
              <a:rPr lang="en" sz="1200">
                <a:solidFill>
                  <a:schemeClr val="dk1"/>
                </a:solidFill>
                <a:latin typeface="Calibri"/>
                <a:ea typeface="Calibri"/>
                <a:cs typeface="Calibri"/>
                <a:sym typeface="Calibri"/>
              </a:rPr>
              <a:t>Draft recommendations on requirements for FAIR datasets in trustworthy repositories</a:t>
            </a:r>
            <a:r>
              <a:rPr lang="en" sz="1200">
                <a:solidFill>
                  <a:schemeClr val="dk1"/>
                </a:solidFill>
                <a:latin typeface="Calibri"/>
                <a:ea typeface="Calibri"/>
                <a:cs typeface="Calibri"/>
                <a:sym typeface="Calibri"/>
              </a:rPr>
              <a:t> </a:t>
            </a:r>
            <a:r>
              <a:rPr lang="en" sz="1200" u="sng">
                <a:solidFill>
                  <a:schemeClr val="hlink"/>
                </a:solidFill>
                <a:latin typeface="Calibri"/>
                <a:ea typeface="Calibri"/>
                <a:cs typeface="Calibri"/>
                <a:sym typeface="Calibri"/>
                <a:hlinkClick r:id="rId8"/>
              </a:rPr>
              <a:t>https://zenodo.org/record/3678716</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127000" lvl="0" marL="228600" rtl="0" algn="l">
              <a:spcBef>
                <a:spcPts val="0"/>
              </a:spcBef>
              <a:spcAft>
                <a:spcPts val="0"/>
              </a:spcAft>
              <a:buClr>
                <a:schemeClr val="dk1"/>
              </a:buClr>
              <a:buSzPts val="1200"/>
              <a:buFont typeface="Calibri"/>
              <a:buChar char="➔"/>
            </a:pPr>
            <a:r>
              <a:rPr b="1" lang="en" sz="1200">
                <a:solidFill>
                  <a:schemeClr val="dk1"/>
                </a:solidFill>
                <a:latin typeface="Calibri"/>
                <a:ea typeface="Calibri"/>
                <a:cs typeface="Calibri"/>
                <a:sym typeface="Calibri"/>
              </a:rPr>
              <a:t>May 2020: </a:t>
            </a:r>
            <a:r>
              <a:rPr b="1" lang="en" sz="1200">
                <a:solidFill>
                  <a:schemeClr val="dk1"/>
                </a:solidFill>
                <a:latin typeface="Calibri"/>
                <a:ea typeface="Calibri"/>
                <a:cs typeface="Calibri"/>
                <a:sym typeface="Calibri"/>
              </a:rPr>
              <a:t>FAIR-enabling repositories: Initial v</a:t>
            </a:r>
            <a:r>
              <a:rPr b="1" lang="en" sz="1200">
                <a:latin typeface="Calibri"/>
                <a:ea typeface="Calibri"/>
                <a:cs typeface="Calibri"/>
                <a:sym typeface="Calibri"/>
              </a:rPr>
              <a:t>ersion of a repository certification mechanism</a:t>
            </a:r>
            <a:r>
              <a:rPr lang="en" sz="1200">
                <a:solidFill>
                  <a:schemeClr val="dk1"/>
                </a:solidFill>
                <a:latin typeface="Calibri"/>
                <a:ea typeface="Calibri"/>
                <a:cs typeface="Calibri"/>
                <a:sym typeface="Calibri"/>
              </a:rPr>
              <a:t>: evaluations for CoreTrustSeal, implications for maturity modeling. Open to extensive engagement, feedback and  iterations afterwards </a:t>
            </a:r>
            <a:r>
              <a:rPr lang="en" sz="1200" u="sng">
                <a:solidFill>
                  <a:schemeClr val="hlink"/>
                </a:solidFill>
                <a:latin typeface="Calibri"/>
                <a:ea typeface="Calibri"/>
                <a:cs typeface="Calibri"/>
                <a:sym typeface="Calibri"/>
                <a:hlinkClick r:id="rId9"/>
              </a:rPr>
              <a:t>https://zenodo.org/record/3835698</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127000" lvl="0" marL="228600" rtl="0" algn="l">
              <a:spcBef>
                <a:spcPts val="0"/>
              </a:spcBef>
              <a:spcAft>
                <a:spcPts val="0"/>
              </a:spcAft>
              <a:buClr>
                <a:srgbClr val="434343"/>
              </a:buClr>
              <a:buSzPts val="1200"/>
              <a:buFont typeface="Calibri"/>
              <a:buChar char="➔"/>
            </a:pPr>
            <a:r>
              <a:rPr b="1" lang="en" sz="1200">
                <a:solidFill>
                  <a:srgbClr val="434343"/>
                </a:solidFill>
                <a:latin typeface="Calibri"/>
                <a:ea typeface="Calibri"/>
                <a:cs typeface="Calibri"/>
                <a:sym typeface="Calibri"/>
              </a:rPr>
              <a:t>August 2020</a:t>
            </a:r>
            <a:r>
              <a:rPr lang="en" sz="1200">
                <a:solidFill>
                  <a:srgbClr val="434343"/>
                </a:solidFill>
                <a:latin typeface="Calibri"/>
                <a:ea typeface="Calibri"/>
                <a:cs typeface="Calibri"/>
                <a:sym typeface="Calibri"/>
              </a:rPr>
              <a:t> Further work on the FAIR Maturity work, building on </a:t>
            </a:r>
            <a:r>
              <a:rPr lang="en" sz="1200" u="sng">
                <a:solidFill>
                  <a:schemeClr val="hlink"/>
                </a:solidFill>
                <a:latin typeface="Calibri"/>
                <a:ea typeface="Calibri"/>
                <a:cs typeface="Calibri"/>
                <a:sym typeface="Calibri"/>
                <a:hlinkClick r:id="rId10"/>
              </a:rPr>
              <a:t>this working paper</a:t>
            </a:r>
            <a:endParaRPr sz="1200">
              <a:solidFill>
                <a:srgbClr val="434343"/>
              </a:solidFill>
              <a:latin typeface="Calibri"/>
              <a:ea typeface="Calibri"/>
              <a:cs typeface="Calibri"/>
              <a:sym typeface="Calibri"/>
            </a:endParaRPr>
          </a:p>
          <a:p>
            <a:pPr indent="-127000" lvl="0" marL="228600" rtl="0" algn="l">
              <a:spcBef>
                <a:spcPts val="0"/>
              </a:spcBef>
              <a:spcAft>
                <a:spcPts val="0"/>
              </a:spcAft>
              <a:buClr>
                <a:srgbClr val="434343"/>
              </a:buClr>
              <a:buSzPts val="1200"/>
              <a:buFont typeface="Calibri"/>
              <a:buChar char="➔"/>
            </a:pPr>
            <a:r>
              <a:rPr b="1" lang="en" sz="1200">
                <a:solidFill>
                  <a:srgbClr val="434343"/>
                </a:solidFill>
                <a:latin typeface="Calibri"/>
                <a:ea typeface="Calibri"/>
                <a:cs typeface="Calibri"/>
                <a:sym typeface="Calibri"/>
              </a:rPr>
              <a:t>November 2020 and February 2021</a:t>
            </a:r>
            <a:r>
              <a:rPr lang="en" sz="1200">
                <a:solidFill>
                  <a:srgbClr val="434343"/>
                </a:solidFill>
                <a:latin typeface="Calibri"/>
                <a:ea typeface="Calibri"/>
                <a:cs typeface="Calibri"/>
                <a:sym typeface="Calibri"/>
              </a:rPr>
              <a:t>  </a:t>
            </a:r>
            <a:r>
              <a:rPr lang="en" sz="1200" u="sng">
                <a:solidFill>
                  <a:schemeClr val="hlink"/>
                </a:solidFill>
                <a:latin typeface="Calibri"/>
                <a:ea typeface="Calibri"/>
                <a:cs typeface="Calibri"/>
                <a:sym typeface="Calibri"/>
                <a:hlinkClick r:id="rId11"/>
              </a:rPr>
              <a:t>Support workshops for the FAIR Certification Support programme</a:t>
            </a:r>
            <a:r>
              <a:rPr lang="en" sz="1200">
                <a:latin typeface="Calibri"/>
                <a:ea typeface="Calibri"/>
                <a:cs typeface="Calibri"/>
                <a:sym typeface="Calibri"/>
              </a:rPr>
              <a:t> </a:t>
            </a:r>
            <a:endParaRPr sz="12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ph type="title"/>
          </p:nvPr>
        </p:nvSpPr>
        <p:spPr>
          <a:xfrm>
            <a:off x="247650" y="273850"/>
            <a:ext cx="8836200" cy="994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1800"/>
              </a:spcBef>
              <a:spcAft>
                <a:spcPts val="600"/>
              </a:spcAft>
              <a:buSzPts val="1800"/>
              <a:buNone/>
            </a:pPr>
            <a:r>
              <a:rPr lang="en" sz="3959"/>
              <a:t>FAIR Data Science and Professionalisation </a:t>
            </a:r>
            <a:endParaRPr sz="3959"/>
          </a:p>
        </p:txBody>
      </p:sp>
      <p:sp>
        <p:nvSpPr>
          <p:cNvPr id="220" name="Google Shape;220;p32"/>
          <p:cNvSpPr txBox="1"/>
          <p:nvPr>
            <p:ph idx="1" type="body"/>
          </p:nvPr>
        </p:nvSpPr>
        <p:spPr>
          <a:xfrm>
            <a:off x="381800" y="1231875"/>
            <a:ext cx="3326700" cy="326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sz="1150">
                <a:solidFill>
                  <a:srgbClr val="000000"/>
                </a:solidFill>
                <a:latin typeface="Arial"/>
                <a:ea typeface="Arial"/>
                <a:cs typeface="Arial"/>
                <a:sym typeface="Arial"/>
              </a:rPr>
              <a:t>Objectives</a:t>
            </a:r>
            <a:endParaRPr b="1" sz="1150">
              <a:solidFill>
                <a:srgbClr val="000000"/>
              </a:solidFill>
              <a:latin typeface="Arial"/>
              <a:ea typeface="Arial"/>
              <a:cs typeface="Arial"/>
              <a:sym typeface="Arial"/>
            </a:endParaRPr>
          </a:p>
          <a:p>
            <a:pPr indent="0" lvl="0" marL="0" rtl="0" algn="l">
              <a:spcBef>
                <a:spcPts val="1000"/>
              </a:spcBef>
              <a:spcAft>
                <a:spcPts val="0"/>
              </a:spcAft>
              <a:buNone/>
            </a:pPr>
            <a:r>
              <a:rPr lang="en" sz="1150">
                <a:solidFill>
                  <a:srgbClr val="000000"/>
                </a:solidFill>
                <a:latin typeface="Arial"/>
                <a:ea typeface="Arial"/>
                <a:cs typeface="Arial"/>
                <a:sym typeface="Arial"/>
              </a:rPr>
              <a:t>Map the integration of FAIR data principles in data science and other disciplines’ curricula and </a:t>
            </a:r>
            <a:r>
              <a:rPr b="1" lang="en" sz="1150">
                <a:solidFill>
                  <a:srgbClr val="000000"/>
                </a:solidFill>
                <a:latin typeface="Arial"/>
                <a:ea typeface="Arial"/>
                <a:cs typeface="Arial"/>
                <a:sym typeface="Arial"/>
              </a:rPr>
              <a:t>analyse the landscape of available FAIR data trainings in Europe</a:t>
            </a:r>
            <a:r>
              <a:rPr lang="en" sz="1150">
                <a:solidFill>
                  <a:srgbClr val="000000"/>
                </a:solidFill>
                <a:latin typeface="Arial"/>
                <a:ea typeface="Arial"/>
                <a:cs typeface="Arial"/>
                <a:sym typeface="Arial"/>
              </a:rPr>
              <a:t>.</a:t>
            </a:r>
            <a:endParaRPr sz="1150">
              <a:solidFill>
                <a:srgbClr val="000000"/>
              </a:solidFill>
              <a:latin typeface="Arial"/>
              <a:ea typeface="Arial"/>
              <a:cs typeface="Arial"/>
              <a:sym typeface="Arial"/>
            </a:endParaRPr>
          </a:p>
          <a:p>
            <a:pPr indent="0" lvl="0" marL="0" rtl="0" algn="l">
              <a:spcBef>
                <a:spcPts val="500"/>
              </a:spcBef>
              <a:spcAft>
                <a:spcPts val="0"/>
              </a:spcAft>
              <a:buNone/>
            </a:pPr>
            <a:r>
              <a:rPr lang="en" sz="1150">
                <a:solidFill>
                  <a:srgbClr val="000000"/>
                </a:solidFill>
                <a:latin typeface="Arial"/>
                <a:ea typeface="Arial"/>
                <a:cs typeface="Arial"/>
                <a:sym typeface="Arial"/>
              </a:rPr>
              <a:t>Deliver a </a:t>
            </a:r>
            <a:r>
              <a:rPr b="1" lang="en" sz="1150">
                <a:solidFill>
                  <a:srgbClr val="000000"/>
                </a:solidFill>
                <a:latin typeface="Arial"/>
                <a:ea typeface="Arial"/>
                <a:cs typeface="Arial"/>
                <a:sym typeface="Arial"/>
              </a:rPr>
              <a:t>FAIR data competence framework for higher education and professionals</a:t>
            </a:r>
            <a:r>
              <a:rPr lang="en" sz="1150">
                <a:solidFill>
                  <a:srgbClr val="000000"/>
                </a:solidFill>
                <a:latin typeface="Arial"/>
                <a:ea typeface="Arial"/>
                <a:cs typeface="Arial"/>
                <a:sym typeface="Arial"/>
              </a:rPr>
              <a:t> to support the development of a FAIR data culture and the uptake of FAIR data principles.</a:t>
            </a:r>
            <a:endParaRPr sz="1150">
              <a:solidFill>
                <a:srgbClr val="000000"/>
              </a:solidFill>
              <a:latin typeface="Arial"/>
              <a:ea typeface="Arial"/>
              <a:cs typeface="Arial"/>
              <a:sym typeface="Arial"/>
            </a:endParaRPr>
          </a:p>
          <a:p>
            <a:pPr indent="0" lvl="0" marL="0" rtl="0" algn="l">
              <a:spcBef>
                <a:spcPts val="500"/>
              </a:spcBef>
              <a:spcAft>
                <a:spcPts val="0"/>
              </a:spcAft>
              <a:buNone/>
            </a:pPr>
            <a:r>
              <a:rPr lang="en" sz="1150">
                <a:solidFill>
                  <a:srgbClr val="000000"/>
                </a:solidFill>
                <a:latin typeface="Arial"/>
                <a:ea typeface="Arial"/>
                <a:cs typeface="Arial"/>
                <a:sym typeface="Arial"/>
              </a:rPr>
              <a:t>Translate the competence framework into </a:t>
            </a:r>
            <a:r>
              <a:rPr b="1" lang="en" sz="1150">
                <a:solidFill>
                  <a:srgbClr val="000000"/>
                </a:solidFill>
                <a:latin typeface="Arial"/>
                <a:ea typeface="Arial"/>
                <a:cs typeface="Arial"/>
                <a:sym typeface="Arial"/>
              </a:rPr>
              <a:t>model curricula and university courses</a:t>
            </a:r>
            <a:r>
              <a:rPr lang="en" sz="1150">
                <a:solidFill>
                  <a:srgbClr val="000000"/>
                </a:solidFill>
                <a:latin typeface="Arial"/>
                <a:ea typeface="Arial"/>
                <a:cs typeface="Arial"/>
                <a:sym typeface="Arial"/>
              </a:rPr>
              <a:t> for different disciplines and professional profiles (e.g. data stewards)</a:t>
            </a:r>
            <a:endParaRPr sz="1150">
              <a:solidFill>
                <a:srgbClr val="000000"/>
              </a:solidFill>
              <a:latin typeface="Arial"/>
              <a:ea typeface="Arial"/>
              <a:cs typeface="Arial"/>
              <a:sym typeface="Arial"/>
            </a:endParaRPr>
          </a:p>
          <a:p>
            <a:pPr indent="0" lvl="0" marL="0" rtl="0" algn="l">
              <a:spcBef>
                <a:spcPts val="500"/>
              </a:spcBef>
              <a:spcAft>
                <a:spcPts val="0"/>
              </a:spcAft>
              <a:buNone/>
            </a:pPr>
            <a:r>
              <a:rPr lang="en" sz="1150">
                <a:solidFill>
                  <a:srgbClr val="000000"/>
                </a:solidFill>
                <a:latin typeface="Arial"/>
                <a:ea typeface="Arial"/>
                <a:cs typeface="Arial"/>
                <a:sym typeface="Arial"/>
              </a:rPr>
              <a:t>Support embedding FAIR data education in university programmes and doctoral training through a </a:t>
            </a:r>
            <a:r>
              <a:rPr b="1" lang="en" sz="1150">
                <a:solidFill>
                  <a:srgbClr val="000000"/>
                </a:solidFill>
                <a:latin typeface="Arial"/>
                <a:ea typeface="Arial"/>
                <a:cs typeface="Arial"/>
                <a:sym typeface="Arial"/>
              </a:rPr>
              <a:t>series of workshops</a:t>
            </a:r>
            <a:r>
              <a:rPr lang="en" sz="1150">
                <a:solidFill>
                  <a:srgbClr val="000000"/>
                </a:solidFill>
                <a:latin typeface="Arial"/>
                <a:ea typeface="Arial"/>
                <a:cs typeface="Arial"/>
                <a:sym typeface="Arial"/>
              </a:rPr>
              <a:t>.</a:t>
            </a:r>
            <a:endParaRPr sz="600">
              <a:latin typeface="Arial"/>
              <a:ea typeface="Arial"/>
              <a:cs typeface="Arial"/>
              <a:sym typeface="Arial"/>
            </a:endParaRPr>
          </a:p>
          <a:p>
            <a:pPr indent="0" lvl="0" marL="457200" rtl="0" algn="l">
              <a:lnSpc>
                <a:spcPct val="115000"/>
              </a:lnSpc>
              <a:spcBef>
                <a:spcPts val="1000"/>
              </a:spcBef>
              <a:spcAft>
                <a:spcPts val="0"/>
              </a:spcAft>
              <a:buSzPts val="1800"/>
              <a:buNone/>
            </a:pPr>
            <a:r>
              <a:t/>
            </a:r>
            <a:endParaRPr sz="600">
              <a:latin typeface="Arial"/>
              <a:ea typeface="Arial"/>
              <a:cs typeface="Arial"/>
              <a:sym typeface="Arial"/>
            </a:endParaRPr>
          </a:p>
          <a:p>
            <a:pPr indent="0" lvl="0" marL="457200" rtl="0" algn="l">
              <a:lnSpc>
                <a:spcPct val="115000"/>
              </a:lnSpc>
              <a:spcBef>
                <a:spcPts val="1000"/>
              </a:spcBef>
              <a:spcAft>
                <a:spcPts val="0"/>
              </a:spcAft>
              <a:buSzPts val="1800"/>
              <a:buNone/>
            </a:pPr>
            <a:r>
              <a:t/>
            </a:r>
            <a:endParaRPr sz="600">
              <a:latin typeface="Arial"/>
              <a:ea typeface="Arial"/>
              <a:cs typeface="Arial"/>
              <a:sym typeface="Arial"/>
            </a:endParaRPr>
          </a:p>
          <a:p>
            <a:pPr indent="0" lvl="0" marL="457200" rtl="0" algn="l">
              <a:lnSpc>
                <a:spcPct val="115000"/>
              </a:lnSpc>
              <a:spcBef>
                <a:spcPts val="1000"/>
              </a:spcBef>
              <a:spcAft>
                <a:spcPts val="0"/>
              </a:spcAft>
              <a:buSzPts val="1800"/>
              <a:buNone/>
            </a:pPr>
            <a:r>
              <a:t/>
            </a:r>
            <a:endParaRPr sz="600">
              <a:latin typeface="Arial"/>
              <a:ea typeface="Arial"/>
              <a:cs typeface="Arial"/>
              <a:sym typeface="Arial"/>
            </a:endParaRPr>
          </a:p>
          <a:p>
            <a:pPr indent="0" lvl="0" marL="457200" rtl="0" algn="r">
              <a:lnSpc>
                <a:spcPct val="115000"/>
              </a:lnSpc>
              <a:spcBef>
                <a:spcPts val="1000"/>
              </a:spcBef>
              <a:spcAft>
                <a:spcPts val="0"/>
              </a:spcAft>
              <a:buSzPts val="1800"/>
              <a:buNone/>
            </a:pPr>
            <a:r>
              <a:rPr lang="en" sz="600">
                <a:latin typeface="Arial"/>
                <a:ea typeface="Arial"/>
                <a:cs typeface="Arial"/>
                <a:sym typeface="Arial"/>
              </a:rPr>
              <a:t> </a:t>
            </a:r>
            <a:endParaRPr sz="600">
              <a:latin typeface="Arial"/>
              <a:ea typeface="Arial"/>
              <a:cs typeface="Arial"/>
              <a:sym typeface="Arial"/>
            </a:endParaRPr>
          </a:p>
          <a:p>
            <a:pPr indent="0" lvl="0" marL="0" rtl="0" algn="l">
              <a:lnSpc>
                <a:spcPct val="115000"/>
              </a:lnSpc>
              <a:spcBef>
                <a:spcPts val="1000"/>
              </a:spcBef>
              <a:spcAft>
                <a:spcPts val="0"/>
              </a:spcAft>
              <a:buSzPts val="1800"/>
              <a:buNone/>
            </a:pPr>
            <a:r>
              <a:t/>
            </a:r>
            <a:endParaRPr sz="600">
              <a:solidFill>
                <a:srgbClr val="000000"/>
              </a:solidFill>
              <a:latin typeface="Arial"/>
              <a:ea typeface="Arial"/>
              <a:cs typeface="Arial"/>
              <a:sym typeface="Arial"/>
            </a:endParaRPr>
          </a:p>
        </p:txBody>
      </p:sp>
      <p:sp>
        <p:nvSpPr>
          <p:cNvPr id="221" name="Google Shape;221;p32"/>
          <p:cNvSpPr txBox="1"/>
          <p:nvPr>
            <p:ph idx="12" type="sldNum"/>
          </p:nvPr>
        </p:nvSpPr>
        <p:spPr>
          <a:xfrm>
            <a:off x="6457950" y="4767263"/>
            <a:ext cx="2057400" cy="2738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
        <p:nvSpPr>
          <p:cNvPr id="222" name="Google Shape;222;p32"/>
          <p:cNvSpPr txBox="1"/>
          <p:nvPr/>
        </p:nvSpPr>
        <p:spPr>
          <a:xfrm>
            <a:off x="5239950" y="4444475"/>
            <a:ext cx="3624300" cy="322800"/>
          </a:xfrm>
          <a:prstGeom prst="rect">
            <a:avLst/>
          </a:prstGeom>
          <a:noFill/>
          <a:ln>
            <a:noFill/>
          </a:ln>
        </p:spPr>
        <p:txBody>
          <a:bodyPr anchorCtr="0" anchor="t" bIns="45700" lIns="91425" spcFirstLastPara="1" rIns="91425" wrap="square" tIns="45700">
            <a:noAutofit/>
          </a:bodyPr>
          <a:lstStyle/>
          <a:p>
            <a:pPr indent="0" lvl="0" marL="0" marR="0" rtl="0" algn="r">
              <a:lnSpc>
                <a:spcPct val="115000"/>
              </a:lnSpc>
              <a:spcBef>
                <a:spcPts val="1000"/>
              </a:spcBef>
              <a:spcAft>
                <a:spcPts val="0"/>
              </a:spcAft>
              <a:buClr>
                <a:schemeClr val="dk1"/>
              </a:buClr>
              <a:buSzPts val="2800"/>
              <a:buFont typeface="Calibri"/>
              <a:buNone/>
            </a:pPr>
            <a:r>
              <a:rPr b="0" i="1" lang="en" sz="1100" u="none" cap="none" strike="noStrike">
                <a:solidFill>
                  <a:schemeClr val="dk1"/>
                </a:solidFill>
                <a:latin typeface="Arial"/>
                <a:ea typeface="Arial"/>
                <a:cs typeface="Arial"/>
                <a:sym typeface="Arial"/>
              </a:rPr>
              <a:t>Contact: </a:t>
            </a:r>
            <a:r>
              <a:rPr i="1" lang="en" sz="1100">
                <a:solidFill>
                  <a:schemeClr val="dk1"/>
                </a:solidFill>
              </a:rPr>
              <a:t>Bregt Saenen</a:t>
            </a:r>
            <a:r>
              <a:rPr b="0" i="1" lang="en" sz="1100" u="none" cap="none" strike="noStrike">
                <a:solidFill>
                  <a:schemeClr val="dk1"/>
                </a:solidFill>
                <a:latin typeface="Arial"/>
                <a:ea typeface="Arial"/>
                <a:cs typeface="Arial"/>
                <a:sym typeface="Arial"/>
              </a:rPr>
              <a:t> </a:t>
            </a:r>
            <a:r>
              <a:rPr i="1" lang="en" sz="1100" u="sng">
                <a:solidFill>
                  <a:schemeClr val="hlink"/>
                </a:solidFill>
                <a:hlinkClick r:id="rId3"/>
              </a:rPr>
              <a:t>bregt.saenen@eua.eu</a:t>
            </a:r>
            <a:r>
              <a:rPr b="0" i="1" lang="en" sz="1100" u="sng" cap="none" strike="noStrike">
                <a:solidFill>
                  <a:schemeClr val="hlink"/>
                </a:solidFill>
                <a:latin typeface="Arial"/>
                <a:ea typeface="Arial"/>
                <a:cs typeface="Arial"/>
                <a:sym typeface="Arial"/>
              </a:rPr>
              <a:t> </a:t>
            </a:r>
            <a:r>
              <a:rPr b="0" i="1" lang="en" sz="1100" u="none" cap="none" strike="noStrike">
                <a:solidFill>
                  <a:schemeClr val="dk1"/>
                </a:solidFill>
                <a:latin typeface="Arial"/>
                <a:ea typeface="Arial"/>
                <a:cs typeface="Arial"/>
                <a:sym typeface="Arial"/>
              </a:rPr>
              <a:t> </a:t>
            </a:r>
            <a:endParaRPr i="1" sz="1100"/>
          </a:p>
          <a:p>
            <a:pPr indent="0" lvl="0" marL="0" marR="0" rtl="0" algn="l">
              <a:lnSpc>
                <a:spcPct val="115000"/>
              </a:lnSpc>
              <a:spcBef>
                <a:spcPts val="1000"/>
              </a:spcBef>
              <a:spcAft>
                <a:spcPts val="0"/>
              </a:spcAft>
              <a:buClr>
                <a:schemeClr val="dk1"/>
              </a:buClr>
              <a:buSzPts val="2800"/>
              <a:buFont typeface="Calibri"/>
              <a:buNone/>
            </a:pPr>
            <a:r>
              <a:t/>
            </a:r>
            <a:endParaRPr b="0" i="1" sz="1100" u="none" cap="none" strike="noStrike">
              <a:solidFill>
                <a:srgbClr val="000000"/>
              </a:solidFill>
              <a:latin typeface="Arial"/>
              <a:ea typeface="Arial"/>
              <a:cs typeface="Arial"/>
              <a:sym typeface="Arial"/>
            </a:endParaRPr>
          </a:p>
        </p:txBody>
      </p:sp>
      <p:sp>
        <p:nvSpPr>
          <p:cNvPr id="223" name="Google Shape;223;p32"/>
          <p:cNvSpPr txBox="1"/>
          <p:nvPr>
            <p:ph idx="1" type="body"/>
          </p:nvPr>
        </p:nvSpPr>
        <p:spPr>
          <a:xfrm>
            <a:off x="3885675" y="1231875"/>
            <a:ext cx="4846200" cy="326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sz="1150">
                <a:solidFill>
                  <a:srgbClr val="000000"/>
                </a:solidFill>
                <a:latin typeface="Arial"/>
                <a:ea typeface="Arial"/>
                <a:cs typeface="Arial"/>
                <a:sym typeface="Arial"/>
              </a:rPr>
              <a:t>Main outputs</a:t>
            </a:r>
            <a:endParaRPr b="1" sz="1150">
              <a:solidFill>
                <a:srgbClr val="000000"/>
              </a:solidFill>
              <a:latin typeface="Arial"/>
              <a:ea typeface="Arial"/>
              <a:cs typeface="Arial"/>
              <a:sym typeface="Arial"/>
            </a:endParaRPr>
          </a:p>
          <a:p>
            <a:pPr indent="-301625" lvl="0" marL="457200" rtl="0" algn="l">
              <a:spcBef>
                <a:spcPts val="1000"/>
              </a:spcBef>
              <a:spcAft>
                <a:spcPts val="0"/>
              </a:spcAft>
              <a:buClr>
                <a:srgbClr val="000000"/>
              </a:buClr>
              <a:buSzPts val="1150"/>
              <a:buFont typeface="Arial"/>
              <a:buChar char="❖"/>
            </a:pPr>
            <a:r>
              <a:rPr lang="en" sz="1150">
                <a:solidFill>
                  <a:srgbClr val="000000"/>
                </a:solidFill>
                <a:latin typeface="Arial"/>
                <a:ea typeface="Arial"/>
                <a:cs typeface="Arial"/>
                <a:sym typeface="Arial"/>
              </a:rPr>
              <a:t>Survey and report of FAIR data landscape (education, policies and support) at 90 universities across Europe: </a:t>
            </a:r>
            <a:r>
              <a:rPr lang="en" sz="1150" u="sng">
                <a:solidFill>
                  <a:schemeClr val="hlink"/>
                </a:solidFill>
                <a:latin typeface="Arial"/>
                <a:ea typeface="Arial"/>
                <a:cs typeface="Arial"/>
                <a:sym typeface="Arial"/>
                <a:hlinkClick r:id="rId4"/>
              </a:rPr>
              <a:t>https://doi.org/10.5281/zenodo.3629682</a:t>
            </a:r>
            <a:r>
              <a:rPr lang="en" sz="1150">
                <a:solidFill>
                  <a:srgbClr val="000000"/>
                </a:solidFill>
                <a:latin typeface="Arial"/>
                <a:ea typeface="Arial"/>
                <a:cs typeface="Arial"/>
                <a:sym typeface="Arial"/>
              </a:rPr>
              <a:t> </a:t>
            </a:r>
            <a:endParaRPr sz="1150">
              <a:solidFill>
                <a:srgbClr val="000000"/>
              </a:solidFill>
              <a:latin typeface="Arial"/>
              <a:ea typeface="Arial"/>
              <a:cs typeface="Arial"/>
              <a:sym typeface="Arial"/>
            </a:endParaRPr>
          </a:p>
          <a:p>
            <a:pPr indent="-301625" lvl="0" marL="457200" rtl="0" algn="l">
              <a:spcBef>
                <a:spcPts val="0"/>
              </a:spcBef>
              <a:spcAft>
                <a:spcPts val="0"/>
              </a:spcAft>
              <a:buClr>
                <a:srgbClr val="000000"/>
              </a:buClr>
              <a:buSzPts val="1150"/>
              <a:buFont typeface="Arial"/>
              <a:buChar char="❖"/>
            </a:pPr>
            <a:r>
              <a:rPr lang="en" sz="1150">
                <a:solidFill>
                  <a:srgbClr val="000000"/>
                </a:solidFill>
                <a:latin typeface="Arial"/>
                <a:ea typeface="Arial"/>
                <a:cs typeface="Arial"/>
                <a:sym typeface="Arial"/>
              </a:rPr>
              <a:t>Overview and analysis of existing competence frameworks and training initiatives: </a:t>
            </a:r>
            <a:r>
              <a:rPr lang="en" sz="1150" u="sng">
                <a:solidFill>
                  <a:schemeClr val="hlink"/>
                </a:solidFill>
                <a:latin typeface="Arial"/>
                <a:ea typeface="Arial"/>
                <a:cs typeface="Arial"/>
                <a:sym typeface="Arial"/>
                <a:hlinkClick r:id="rId5"/>
              </a:rPr>
              <a:t>https://doi.org/10.5281/zenodo.4009006</a:t>
            </a:r>
            <a:r>
              <a:rPr lang="en" sz="1150">
                <a:solidFill>
                  <a:srgbClr val="000000"/>
                </a:solidFill>
                <a:latin typeface="Arial"/>
                <a:ea typeface="Arial"/>
                <a:cs typeface="Arial"/>
                <a:sym typeface="Arial"/>
              </a:rPr>
              <a:t> </a:t>
            </a:r>
            <a:endParaRPr sz="1150">
              <a:solidFill>
                <a:srgbClr val="000000"/>
              </a:solidFill>
              <a:latin typeface="Arial"/>
              <a:ea typeface="Arial"/>
              <a:cs typeface="Arial"/>
              <a:sym typeface="Arial"/>
            </a:endParaRPr>
          </a:p>
          <a:p>
            <a:pPr indent="-301625" lvl="0" marL="457200" rtl="0" algn="l">
              <a:spcBef>
                <a:spcPts val="0"/>
              </a:spcBef>
              <a:spcAft>
                <a:spcPts val="0"/>
              </a:spcAft>
              <a:buClr>
                <a:srgbClr val="000000"/>
              </a:buClr>
              <a:buSzPts val="1150"/>
              <a:buFont typeface="Arial"/>
              <a:buChar char="❖"/>
            </a:pPr>
            <a:r>
              <a:rPr lang="en" sz="1150">
                <a:latin typeface="Arial"/>
                <a:ea typeface="Arial"/>
                <a:cs typeface="Arial"/>
                <a:sym typeface="Arial"/>
              </a:rPr>
              <a:t>FAIR Competence Framework published </a:t>
            </a:r>
            <a:r>
              <a:rPr lang="en" sz="1150" u="sng">
                <a:solidFill>
                  <a:schemeClr val="hlink"/>
                </a:solidFill>
                <a:latin typeface="Arial"/>
                <a:ea typeface="Arial"/>
                <a:cs typeface="Arial"/>
                <a:sym typeface="Arial"/>
                <a:hlinkClick r:id="rId6"/>
              </a:rPr>
              <a:t>https://doi.org/10.5281/zenodo.4009007</a:t>
            </a:r>
            <a:endParaRPr sz="1150">
              <a:latin typeface="Arial"/>
              <a:ea typeface="Arial"/>
              <a:cs typeface="Arial"/>
              <a:sym typeface="Arial"/>
            </a:endParaRPr>
          </a:p>
          <a:p>
            <a:pPr indent="0" lvl="0" marL="457200" rtl="0" algn="l">
              <a:spcBef>
                <a:spcPts val="0"/>
              </a:spcBef>
              <a:spcAft>
                <a:spcPts val="0"/>
              </a:spcAft>
              <a:buNone/>
            </a:pPr>
            <a:r>
              <a:t/>
            </a:r>
            <a:endParaRPr sz="1150">
              <a:latin typeface="Arial"/>
              <a:ea typeface="Arial"/>
              <a:cs typeface="Arial"/>
              <a:sym typeface="Arial"/>
            </a:endParaRPr>
          </a:p>
          <a:p>
            <a:pPr indent="0" lvl="0" marL="0" rtl="0" algn="l">
              <a:spcBef>
                <a:spcPts val="1000"/>
              </a:spcBef>
              <a:spcAft>
                <a:spcPts val="0"/>
              </a:spcAft>
              <a:buNone/>
            </a:pPr>
            <a:r>
              <a:rPr b="1" lang="en" sz="1150">
                <a:solidFill>
                  <a:srgbClr val="000000"/>
                </a:solidFill>
                <a:latin typeface="Arial"/>
                <a:ea typeface="Arial"/>
                <a:cs typeface="Arial"/>
                <a:sym typeface="Arial"/>
              </a:rPr>
              <a:t>Main a</a:t>
            </a:r>
            <a:r>
              <a:rPr b="1" lang="en" sz="1150">
                <a:solidFill>
                  <a:srgbClr val="000000"/>
                </a:solidFill>
                <a:latin typeface="Arial"/>
                <a:ea typeface="Arial"/>
                <a:cs typeface="Arial"/>
                <a:sym typeface="Arial"/>
              </a:rPr>
              <a:t>ctivities</a:t>
            </a:r>
            <a:endParaRPr b="1" sz="1150">
              <a:solidFill>
                <a:srgbClr val="000000"/>
              </a:solidFill>
              <a:latin typeface="Arial"/>
              <a:ea typeface="Arial"/>
              <a:cs typeface="Arial"/>
              <a:sym typeface="Arial"/>
            </a:endParaRPr>
          </a:p>
          <a:p>
            <a:pPr indent="-301625" lvl="0" marL="457200" rtl="0" algn="l">
              <a:spcBef>
                <a:spcPts val="1000"/>
              </a:spcBef>
              <a:spcAft>
                <a:spcPts val="0"/>
              </a:spcAft>
              <a:buClr>
                <a:srgbClr val="000000"/>
              </a:buClr>
              <a:buSzPts val="1150"/>
              <a:buFont typeface="Arial"/>
              <a:buChar char="❖"/>
            </a:pPr>
            <a:r>
              <a:rPr lang="en" sz="1150">
                <a:solidFill>
                  <a:srgbClr val="000000"/>
                </a:solidFill>
                <a:latin typeface="Arial"/>
                <a:ea typeface="Arial"/>
                <a:cs typeface="Arial"/>
                <a:sym typeface="Arial"/>
              </a:rPr>
              <a:t>Focus groups held with 50 experts at </a:t>
            </a:r>
            <a:r>
              <a:rPr lang="en" sz="1150" u="sng">
                <a:solidFill>
                  <a:schemeClr val="hlink"/>
                </a:solidFill>
                <a:latin typeface="Arial"/>
                <a:ea typeface="Arial"/>
                <a:cs typeface="Arial"/>
                <a:sym typeface="Arial"/>
                <a:hlinkClick r:id="rId7"/>
              </a:rPr>
              <a:t>University Carlos III of Madrid</a:t>
            </a:r>
            <a:r>
              <a:rPr lang="en" sz="1150">
                <a:solidFill>
                  <a:srgbClr val="000000"/>
                </a:solidFill>
                <a:latin typeface="Arial"/>
                <a:ea typeface="Arial"/>
                <a:cs typeface="Arial"/>
                <a:sym typeface="Arial"/>
              </a:rPr>
              <a:t> and the </a:t>
            </a:r>
            <a:r>
              <a:rPr lang="en" sz="1150" u="sng">
                <a:solidFill>
                  <a:schemeClr val="hlink"/>
                </a:solidFill>
                <a:latin typeface="Arial"/>
                <a:ea typeface="Arial"/>
                <a:cs typeface="Arial"/>
                <a:sym typeface="Arial"/>
                <a:hlinkClick r:id="rId8"/>
              </a:rPr>
              <a:t>University of Amsterdam</a:t>
            </a:r>
            <a:endParaRPr sz="1150">
              <a:solidFill>
                <a:srgbClr val="000000"/>
              </a:solidFill>
              <a:latin typeface="Arial"/>
              <a:ea typeface="Arial"/>
              <a:cs typeface="Arial"/>
              <a:sym typeface="Arial"/>
            </a:endParaRPr>
          </a:p>
          <a:p>
            <a:pPr indent="-301625" lvl="0" marL="457200" rtl="0" algn="l">
              <a:spcBef>
                <a:spcPts val="0"/>
              </a:spcBef>
              <a:spcAft>
                <a:spcPts val="0"/>
              </a:spcAft>
              <a:buClr>
                <a:srgbClr val="000000"/>
              </a:buClr>
              <a:buSzPts val="1150"/>
              <a:buFont typeface="Arial"/>
              <a:buChar char="❖"/>
            </a:pPr>
            <a:r>
              <a:rPr lang="en" sz="1150" u="sng">
                <a:solidFill>
                  <a:schemeClr val="hlink"/>
                </a:solidFill>
                <a:latin typeface="Arial"/>
                <a:ea typeface="Arial"/>
                <a:cs typeface="Arial"/>
                <a:sym typeface="Arial"/>
                <a:hlinkClick r:id="rId9"/>
              </a:rPr>
              <a:t>Design Workshop for “FAIR Competence Framework for Higher Education”</a:t>
            </a:r>
            <a:endParaRPr sz="1150">
              <a:solidFill>
                <a:srgbClr val="000000"/>
              </a:solidFill>
              <a:latin typeface="Arial"/>
              <a:ea typeface="Arial"/>
              <a:cs typeface="Arial"/>
              <a:sym typeface="Arial"/>
            </a:endParaRPr>
          </a:p>
          <a:p>
            <a:pPr indent="-301625" lvl="0" marL="457200" rtl="0" algn="l">
              <a:spcBef>
                <a:spcPts val="0"/>
              </a:spcBef>
              <a:spcAft>
                <a:spcPts val="0"/>
              </a:spcAft>
              <a:buClr>
                <a:srgbClr val="000000"/>
              </a:buClr>
              <a:buSzPts val="1150"/>
              <a:buFont typeface="Arial"/>
              <a:buChar char="❖"/>
            </a:pPr>
            <a:r>
              <a:rPr lang="en" sz="1150" u="sng">
                <a:solidFill>
                  <a:schemeClr val="hlink"/>
                </a:solidFill>
                <a:latin typeface="Arial"/>
                <a:ea typeface="Arial"/>
                <a:cs typeface="Arial"/>
                <a:sym typeface="Arial"/>
                <a:hlinkClick r:id="rId10"/>
              </a:rPr>
              <a:t>Workshop on role of academic libraries</a:t>
            </a:r>
            <a:r>
              <a:rPr lang="en" sz="1150">
                <a:solidFill>
                  <a:srgbClr val="000000"/>
                </a:solidFill>
                <a:latin typeface="Arial"/>
                <a:ea typeface="Arial"/>
                <a:cs typeface="Arial"/>
                <a:sym typeface="Arial"/>
              </a:rPr>
              <a:t> in RDM and FAIR training: </a:t>
            </a:r>
            <a:r>
              <a:rPr lang="en" sz="1150" u="sng">
                <a:solidFill>
                  <a:schemeClr val="hlink"/>
                </a:solidFill>
                <a:latin typeface="Arial"/>
                <a:ea typeface="Arial"/>
                <a:cs typeface="Arial"/>
                <a:sym typeface="Arial"/>
                <a:hlinkClick r:id="rId11"/>
              </a:rPr>
              <a:t>https://zenodo.org/record/3929098</a:t>
            </a:r>
            <a:r>
              <a:rPr lang="en" sz="1150">
                <a:solidFill>
                  <a:srgbClr val="000000"/>
                </a:solidFill>
                <a:latin typeface="Arial"/>
                <a:ea typeface="Arial"/>
                <a:cs typeface="Arial"/>
                <a:sym typeface="Arial"/>
              </a:rPr>
              <a:t> </a:t>
            </a:r>
            <a:endParaRPr sz="1150">
              <a:solidFill>
                <a:srgbClr val="000000"/>
              </a:solidFill>
              <a:latin typeface="Arial"/>
              <a:ea typeface="Arial"/>
              <a:cs typeface="Arial"/>
              <a:sym typeface="Arial"/>
            </a:endParaRPr>
          </a:p>
          <a:p>
            <a:pPr indent="-301625" lvl="0" marL="457200" rtl="0" algn="l">
              <a:spcBef>
                <a:spcPts val="0"/>
              </a:spcBef>
              <a:spcAft>
                <a:spcPts val="0"/>
              </a:spcAft>
              <a:buClr>
                <a:srgbClr val="000000"/>
              </a:buClr>
              <a:buSzPts val="1150"/>
              <a:buFont typeface="Arial"/>
              <a:buChar char="❖"/>
            </a:pPr>
            <a:r>
              <a:rPr lang="en" sz="1150" u="sng">
                <a:solidFill>
                  <a:schemeClr val="hlink"/>
                </a:solidFill>
                <a:latin typeface="Arial"/>
                <a:ea typeface="Arial"/>
                <a:cs typeface="Arial"/>
                <a:sym typeface="Arial"/>
                <a:hlinkClick r:id="rId12"/>
              </a:rPr>
              <a:t>FAIR Competence Centre launched</a:t>
            </a:r>
            <a:endParaRPr sz="1150">
              <a:solidFill>
                <a:srgbClr val="000000"/>
              </a:solidFill>
              <a:latin typeface="Arial"/>
              <a:ea typeface="Arial"/>
              <a:cs typeface="Arial"/>
              <a:sym typeface="Arial"/>
            </a:endParaRPr>
          </a:p>
          <a:p>
            <a:pPr indent="0" lvl="0" marL="457200" rtl="0" algn="l">
              <a:lnSpc>
                <a:spcPct val="115000"/>
              </a:lnSpc>
              <a:spcBef>
                <a:spcPts val="1000"/>
              </a:spcBef>
              <a:spcAft>
                <a:spcPts val="0"/>
              </a:spcAft>
              <a:buNone/>
            </a:pPr>
            <a:r>
              <a:t/>
            </a:r>
            <a:endParaRPr sz="600">
              <a:latin typeface="Arial"/>
              <a:ea typeface="Arial"/>
              <a:cs typeface="Arial"/>
              <a:sym typeface="Arial"/>
            </a:endParaRPr>
          </a:p>
          <a:p>
            <a:pPr indent="0" lvl="0" marL="457200" rtl="0" algn="l">
              <a:lnSpc>
                <a:spcPct val="115000"/>
              </a:lnSpc>
              <a:spcBef>
                <a:spcPts val="1000"/>
              </a:spcBef>
              <a:spcAft>
                <a:spcPts val="0"/>
              </a:spcAft>
              <a:buSzPts val="1800"/>
              <a:buNone/>
            </a:pPr>
            <a:r>
              <a:rPr lang="en" sz="600">
                <a:latin typeface="Arial"/>
                <a:ea typeface="Arial"/>
                <a:cs typeface="Arial"/>
                <a:sym typeface="Arial"/>
              </a:rPr>
              <a:t> </a:t>
            </a:r>
            <a:endParaRPr sz="600">
              <a:latin typeface="Arial"/>
              <a:ea typeface="Arial"/>
              <a:cs typeface="Arial"/>
              <a:sym typeface="Arial"/>
            </a:endParaRPr>
          </a:p>
          <a:p>
            <a:pPr indent="0" lvl="0" marL="457200" rtl="0" algn="r">
              <a:lnSpc>
                <a:spcPct val="115000"/>
              </a:lnSpc>
              <a:spcBef>
                <a:spcPts val="1000"/>
              </a:spcBef>
              <a:spcAft>
                <a:spcPts val="0"/>
              </a:spcAft>
              <a:buSzPts val="1800"/>
              <a:buNone/>
            </a:pPr>
            <a:r>
              <a:rPr lang="en" sz="600">
                <a:latin typeface="Arial"/>
                <a:ea typeface="Arial"/>
                <a:cs typeface="Arial"/>
                <a:sym typeface="Arial"/>
              </a:rPr>
              <a:t> </a:t>
            </a:r>
            <a:endParaRPr sz="600">
              <a:latin typeface="Arial"/>
              <a:ea typeface="Arial"/>
              <a:cs typeface="Arial"/>
              <a:sym typeface="Arial"/>
            </a:endParaRPr>
          </a:p>
          <a:p>
            <a:pPr indent="0" lvl="0" marL="0" rtl="0" algn="l">
              <a:lnSpc>
                <a:spcPct val="115000"/>
              </a:lnSpc>
              <a:spcBef>
                <a:spcPts val="1000"/>
              </a:spcBef>
              <a:spcAft>
                <a:spcPts val="0"/>
              </a:spcAft>
              <a:buSzPts val="1800"/>
              <a:buNone/>
            </a:pPr>
            <a:r>
              <a:t/>
            </a:r>
            <a:endParaRPr sz="6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3"/>
          <p:cNvSpPr txBox="1"/>
          <p:nvPr>
            <p:ph type="title"/>
          </p:nvPr>
        </p:nvSpPr>
        <p:spPr>
          <a:xfrm>
            <a:off x="628650" y="273845"/>
            <a:ext cx="7886700" cy="9942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1800"/>
              </a:spcBef>
              <a:spcAft>
                <a:spcPts val="600"/>
              </a:spcAft>
              <a:buSzPts val="1800"/>
              <a:buNone/>
            </a:pPr>
            <a:r>
              <a:rPr lang="en" sz="4400"/>
              <a:t>FAIR Competence Centre</a:t>
            </a:r>
            <a:endParaRPr sz="4400"/>
          </a:p>
        </p:txBody>
      </p:sp>
      <p:sp>
        <p:nvSpPr>
          <p:cNvPr id="230" name="Google Shape;230;p33"/>
          <p:cNvSpPr txBox="1"/>
          <p:nvPr>
            <p:ph idx="1" type="body"/>
          </p:nvPr>
        </p:nvSpPr>
        <p:spPr>
          <a:xfrm>
            <a:off x="628650" y="1178444"/>
            <a:ext cx="7886700" cy="32634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rPr lang="en" sz="2000"/>
              <a:t>“A shared hub of expertise in implementing FAIR data stewardship principles, offering leadership, coordination and cataloguing services to connect relevant people, guidance, learning resources and curricula”</a:t>
            </a:r>
            <a:endParaRPr sz="2000"/>
          </a:p>
          <a:p>
            <a:pPr indent="-342900" lvl="0" marL="457200" rtl="0" algn="l">
              <a:spcBef>
                <a:spcPts val="1000"/>
              </a:spcBef>
              <a:spcAft>
                <a:spcPts val="0"/>
              </a:spcAft>
              <a:buSzPts val="1800"/>
              <a:buChar char="•"/>
            </a:pPr>
            <a:r>
              <a:rPr lang="en" sz="1800"/>
              <a:t>Supports a range of communities in their activities aimed at FAIR data uptake and compliance.</a:t>
            </a:r>
            <a:endParaRPr sz="1800"/>
          </a:p>
          <a:p>
            <a:pPr indent="-342900" lvl="0" marL="457200" rtl="0" algn="l">
              <a:spcBef>
                <a:spcPts val="0"/>
              </a:spcBef>
              <a:spcAft>
                <a:spcPts val="0"/>
              </a:spcAft>
              <a:buSzPts val="1800"/>
              <a:buChar char="•"/>
            </a:pPr>
            <a:r>
              <a:rPr lang="en" sz="1800"/>
              <a:t>Promotes harmonisation and coordination of efforts across communities, identifying opportunities for synergies and building on the progress of others. For example: contributing to development of </a:t>
            </a:r>
            <a:r>
              <a:rPr b="1" lang="en" sz="1800"/>
              <a:t>Terms4FAIRskills</a:t>
            </a:r>
            <a:r>
              <a:rPr lang="en" sz="1800"/>
              <a:t> </a:t>
            </a:r>
            <a:r>
              <a:rPr b="1" lang="en" sz="1800"/>
              <a:t>terminology</a:t>
            </a:r>
            <a:r>
              <a:rPr lang="en" sz="1800"/>
              <a:t>.  </a:t>
            </a:r>
            <a:endParaRPr sz="1800"/>
          </a:p>
          <a:p>
            <a:pPr indent="-342900" lvl="0" marL="457200" rtl="0" algn="l">
              <a:lnSpc>
                <a:spcPct val="100000"/>
              </a:lnSpc>
              <a:spcBef>
                <a:spcPts val="0"/>
              </a:spcBef>
              <a:spcAft>
                <a:spcPts val="0"/>
              </a:spcAft>
              <a:buSzPts val="1800"/>
              <a:buChar char="•"/>
            </a:pPr>
            <a:r>
              <a:rPr lang="en" sz="1800"/>
              <a:t>Delivers data stewardship training building on the CODATA-RDA Summer School for Research Data Science</a:t>
            </a:r>
            <a:endParaRPr sz="1800"/>
          </a:p>
          <a:p>
            <a:pPr indent="-228600" lvl="0" marL="457200" rtl="0" algn="l">
              <a:lnSpc>
                <a:spcPct val="90000"/>
              </a:lnSpc>
              <a:spcBef>
                <a:spcPts val="750"/>
              </a:spcBef>
              <a:spcAft>
                <a:spcPts val="0"/>
              </a:spcAft>
              <a:buClr>
                <a:schemeClr val="dk1"/>
              </a:buClr>
              <a:buSzPts val="1800"/>
              <a:buNone/>
            </a:pPr>
            <a:r>
              <a:t/>
            </a:r>
            <a:endParaRPr/>
          </a:p>
        </p:txBody>
      </p:sp>
      <p:sp>
        <p:nvSpPr>
          <p:cNvPr id="231" name="Google Shape;231;p33"/>
          <p:cNvSpPr txBox="1"/>
          <p:nvPr>
            <p:ph idx="12" type="sldNum"/>
          </p:nvPr>
        </p:nvSpPr>
        <p:spPr>
          <a:xfrm>
            <a:off x="6457950" y="4767263"/>
            <a:ext cx="2057400" cy="2738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
        <p:nvSpPr>
          <p:cNvPr id="232" name="Google Shape;232;p33"/>
          <p:cNvSpPr/>
          <p:nvPr/>
        </p:nvSpPr>
        <p:spPr>
          <a:xfrm>
            <a:off x="3636874" y="4441850"/>
            <a:ext cx="5061000" cy="354900"/>
          </a:xfrm>
          <a:prstGeom prst="rect">
            <a:avLst/>
          </a:prstGeom>
          <a:noFill/>
          <a:ln>
            <a:noFill/>
          </a:ln>
        </p:spPr>
        <p:txBody>
          <a:bodyPr anchorCtr="0" anchor="t" bIns="45700" lIns="91425" spcFirstLastPara="1" rIns="91425" wrap="square" tIns="45700">
            <a:noAutofit/>
          </a:bodyPr>
          <a:lstStyle/>
          <a:p>
            <a:pPr indent="0" lvl="0" marL="0" marR="0" rtl="0" algn="r">
              <a:lnSpc>
                <a:spcPct val="115000"/>
              </a:lnSpc>
              <a:spcBef>
                <a:spcPts val="0"/>
              </a:spcBef>
              <a:spcAft>
                <a:spcPts val="0"/>
              </a:spcAft>
              <a:buNone/>
            </a:pPr>
            <a:r>
              <a:rPr b="0" i="1" lang="en" sz="1100" u="none" cap="none" strike="noStrike">
                <a:solidFill>
                  <a:srgbClr val="000000"/>
                </a:solidFill>
                <a:latin typeface="Arial"/>
                <a:ea typeface="Arial"/>
                <a:cs typeface="Arial"/>
                <a:sym typeface="Arial"/>
              </a:rPr>
              <a:t>Contact: Elizabet</a:t>
            </a:r>
            <a:r>
              <a:rPr b="0" i="1" lang="en" sz="1100" u="none" cap="none" strike="noStrike">
                <a:solidFill>
                  <a:srgbClr val="000000"/>
                </a:solidFill>
                <a:latin typeface="Arial"/>
                <a:ea typeface="Arial"/>
                <a:cs typeface="Arial"/>
                <a:sym typeface="Arial"/>
              </a:rPr>
              <a:t>h Newbold</a:t>
            </a:r>
            <a:r>
              <a:rPr b="0" i="1" lang="en" sz="1100" u="none" cap="none" strike="noStrike">
                <a:solidFill>
                  <a:srgbClr val="000000"/>
                </a:solidFill>
                <a:latin typeface="Arial"/>
                <a:ea typeface="Arial"/>
                <a:cs typeface="Arial"/>
                <a:sym typeface="Arial"/>
              </a:rPr>
              <a:t> </a:t>
            </a:r>
            <a:r>
              <a:rPr b="0" i="1" lang="en" sz="1100" u="sng" cap="none" strike="noStrike">
                <a:solidFill>
                  <a:schemeClr val="hlink"/>
                </a:solidFill>
                <a:latin typeface="Arial"/>
                <a:ea typeface="Arial"/>
                <a:cs typeface="Arial"/>
                <a:sym typeface="Arial"/>
                <a:hlinkClick r:id="rId3"/>
              </a:rPr>
              <a:t>e</a:t>
            </a:r>
            <a:r>
              <a:rPr b="0" i="1" lang="en" sz="1100" u="sng" cap="none" strike="noStrike">
                <a:solidFill>
                  <a:schemeClr val="hlink"/>
                </a:solidFill>
                <a:latin typeface="Arial"/>
                <a:ea typeface="Arial"/>
                <a:cs typeface="Arial"/>
                <a:sym typeface="Arial"/>
                <a:hlinkClick r:id="rId4"/>
              </a:rPr>
              <a:t>lizabeth.newbold@stfc.ac.uk</a:t>
            </a:r>
            <a:r>
              <a:rPr b="0" i="1" lang="en" sz="1100" u="none" cap="none" strike="noStrike">
                <a:solidFill>
                  <a:srgbClr val="000000"/>
                </a:solidFill>
                <a:latin typeface="Arial"/>
                <a:ea typeface="Arial"/>
                <a:cs typeface="Arial"/>
                <a:sym typeface="Arial"/>
              </a:rPr>
              <a:t> </a:t>
            </a:r>
            <a:endParaRPr i="1"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p:nvPr/>
        </p:nvSpPr>
        <p:spPr>
          <a:xfrm>
            <a:off x="6972128" y="1286640"/>
            <a:ext cx="1041600" cy="1453500"/>
          </a:xfrm>
          <a:prstGeom prst="roundRect">
            <a:avLst>
              <a:gd fmla="val 16667" name="adj"/>
            </a:avLst>
          </a:prstGeom>
          <a:solidFill>
            <a:schemeClr val="accent2"/>
          </a:solid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 sz="1200">
                <a:solidFill>
                  <a:schemeClr val="accent4"/>
                </a:solidFill>
                <a:latin typeface="Calibri"/>
                <a:ea typeface="Calibri"/>
                <a:cs typeface="Calibri"/>
                <a:sym typeface="Calibri"/>
              </a:rPr>
              <a:t>Prototype</a:t>
            </a:r>
            <a:endParaRPr/>
          </a:p>
        </p:txBody>
      </p:sp>
      <p:sp>
        <p:nvSpPr>
          <p:cNvPr id="238" name="Google Shape;238;p34"/>
          <p:cNvSpPr txBox="1"/>
          <p:nvPr>
            <p:ph type="title"/>
          </p:nvPr>
        </p:nvSpPr>
        <p:spPr>
          <a:xfrm>
            <a:off x="1939850" y="88296"/>
            <a:ext cx="7886700" cy="99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700"/>
              <a:buFont typeface="Calibri"/>
              <a:buNone/>
            </a:pPr>
            <a:r>
              <a:rPr lang="en"/>
              <a:t>The FAIR Data Point (FDP)</a:t>
            </a:r>
            <a:endParaRPr/>
          </a:p>
        </p:txBody>
      </p:sp>
      <p:sp>
        <p:nvSpPr>
          <p:cNvPr id="239" name="Google Shape;239;p34"/>
          <p:cNvSpPr/>
          <p:nvPr/>
        </p:nvSpPr>
        <p:spPr>
          <a:xfrm>
            <a:off x="731978" y="2586075"/>
            <a:ext cx="4205100" cy="1497900"/>
          </a:xfrm>
          <a:prstGeom prst="roundRect">
            <a:avLst>
              <a:gd fmla="val 16667" name="adj"/>
            </a:avLst>
          </a:prstGeom>
          <a:noFill/>
          <a:ln cap="flat" cmpd="sng" w="25400">
            <a:solidFill>
              <a:schemeClr val="accent3"/>
            </a:solidFill>
            <a:prstDash val="solid"/>
            <a:round/>
            <a:headEnd len="sm" w="sm" type="none"/>
            <a:tailEnd len="sm" w="sm" type="none"/>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pic>
        <p:nvPicPr>
          <p:cNvPr descr="Database" id="240" name="Google Shape;240;p34"/>
          <p:cNvPicPr preferRelativeResize="0"/>
          <p:nvPr/>
        </p:nvPicPr>
        <p:blipFill rotWithShape="1">
          <a:blip r:embed="rId3">
            <a:alphaModFix/>
          </a:blip>
          <a:srcRect b="0" l="0" r="0" t="0"/>
          <a:stretch/>
        </p:blipFill>
        <p:spPr>
          <a:xfrm>
            <a:off x="1578267" y="2822391"/>
            <a:ext cx="1094340" cy="1094340"/>
          </a:xfrm>
          <a:prstGeom prst="rect">
            <a:avLst/>
          </a:prstGeom>
          <a:noFill/>
          <a:ln>
            <a:noFill/>
          </a:ln>
        </p:spPr>
      </p:pic>
      <p:pic>
        <p:nvPicPr>
          <p:cNvPr descr="Open folder" id="241" name="Google Shape;241;p34"/>
          <p:cNvPicPr preferRelativeResize="0"/>
          <p:nvPr/>
        </p:nvPicPr>
        <p:blipFill rotWithShape="1">
          <a:blip r:embed="rId4">
            <a:alphaModFix/>
          </a:blip>
          <a:srcRect b="0" l="0" r="0" t="0"/>
          <a:stretch/>
        </p:blipFill>
        <p:spPr>
          <a:xfrm>
            <a:off x="3409864" y="2720560"/>
            <a:ext cx="614412" cy="614412"/>
          </a:xfrm>
          <a:prstGeom prst="rect">
            <a:avLst/>
          </a:prstGeom>
          <a:noFill/>
          <a:ln>
            <a:noFill/>
          </a:ln>
        </p:spPr>
      </p:pic>
      <p:pic>
        <p:nvPicPr>
          <p:cNvPr descr="Folder" id="242" name="Google Shape;242;p34"/>
          <p:cNvPicPr preferRelativeResize="0"/>
          <p:nvPr/>
        </p:nvPicPr>
        <p:blipFill rotWithShape="1">
          <a:blip r:embed="rId5">
            <a:alphaModFix/>
          </a:blip>
          <a:srcRect b="0" l="0" r="0" t="0"/>
          <a:stretch/>
        </p:blipFill>
        <p:spPr>
          <a:xfrm>
            <a:off x="3409864" y="3298688"/>
            <a:ext cx="614412" cy="614412"/>
          </a:xfrm>
          <a:prstGeom prst="rect">
            <a:avLst/>
          </a:prstGeom>
          <a:noFill/>
          <a:ln>
            <a:noFill/>
          </a:ln>
        </p:spPr>
      </p:pic>
      <p:cxnSp>
        <p:nvCxnSpPr>
          <p:cNvPr id="243" name="Google Shape;243;p34"/>
          <p:cNvCxnSpPr>
            <a:stCxn id="241" idx="1"/>
            <a:endCxn id="240" idx="3"/>
          </p:cNvCxnSpPr>
          <p:nvPr/>
        </p:nvCxnSpPr>
        <p:spPr>
          <a:xfrm flipH="1">
            <a:off x="2672464" y="3027766"/>
            <a:ext cx="737400" cy="341700"/>
          </a:xfrm>
          <a:prstGeom prst="bentConnector3">
            <a:avLst>
              <a:gd fmla="val 49990" name="adj1"/>
            </a:avLst>
          </a:prstGeom>
          <a:noFill/>
          <a:ln cap="flat" cmpd="sng" w="9525">
            <a:solidFill>
              <a:schemeClr val="dk1"/>
            </a:solidFill>
            <a:prstDash val="solid"/>
            <a:miter lim="800000"/>
            <a:headEnd len="sm" w="sm" type="none"/>
            <a:tailEnd len="med" w="med" type="triangle"/>
          </a:ln>
        </p:spPr>
      </p:cxnSp>
      <p:cxnSp>
        <p:nvCxnSpPr>
          <p:cNvPr id="244" name="Google Shape;244;p34"/>
          <p:cNvCxnSpPr>
            <a:stCxn id="242" idx="1"/>
            <a:endCxn id="240" idx="3"/>
          </p:cNvCxnSpPr>
          <p:nvPr/>
        </p:nvCxnSpPr>
        <p:spPr>
          <a:xfrm rot="10800000">
            <a:off x="2672464" y="3369494"/>
            <a:ext cx="737400" cy="236400"/>
          </a:xfrm>
          <a:prstGeom prst="bentConnector3">
            <a:avLst>
              <a:gd fmla="val 49990" name="adj1"/>
            </a:avLst>
          </a:prstGeom>
          <a:noFill/>
          <a:ln cap="flat" cmpd="sng" w="9525">
            <a:solidFill>
              <a:schemeClr val="dk1"/>
            </a:solidFill>
            <a:prstDash val="solid"/>
            <a:miter lim="800000"/>
            <a:headEnd len="sm" w="sm" type="none"/>
            <a:tailEnd len="med" w="med" type="triangle"/>
          </a:ln>
        </p:spPr>
      </p:cxnSp>
      <p:sp>
        <p:nvSpPr>
          <p:cNvPr id="245" name="Google Shape;245;p34"/>
          <p:cNvSpPr/>
          <p:nvPr/>
        </p:nvSpPr>
        <p:spPr>
          <a:xfrm>
            <a:off x="731978" y="1502020"/>
            <a:ext cx="1940700" cy="839700"/>
          </a:xfrm>
          <a:prstGeom prst="roundRect">
            <a:avLst>
              <a:gd fmla="val 16667" name="adj"/>
            </a:avLst>
          </a:prstGeom>
          <a:solidFill>
            <a:schemeClr val="lt1"/>
          </a:solidFill>
          <a:ln cap="flat" cmpd="sng" w="25400">
            <a:solidFill>
              <a:schemeClr val="accent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r">
              <a:spcBef>
                <a:spcPts val="0"/>
              </a:spcBef>
              <a:spcAft>
                <a:spcPts val="0"/>
              </a:spcAft>
              <a:buNone/>
            </a:pPr>
            <a:r>
              <a:rPr lang="en" sz="2000">
                <a:solidFill>
                  <a:schemeClr val="dk1"/>
                </a:solidFill>
                <a:latin typeface="Calibri"/>
                <a:ea typeface="Calibri"/>
                <a:cs typeface="Calibri"/>
                <a:sym typeface="Calibri"/>
              </a:rPr>
              <a:t>GUI</a:t>
            </a:r>
            <a:endParaRPr/>
          </a:p>
        </p:txBody>
      </p:sp>
      <p:sp>
        <p:nvSpPr>
          <p:cNvPr id="246" name="Google Shape;246;p34"/>
          <p:cNvSpPr/>
          <p:nvPr/>
        </p:nvSpPr>
        <p:spPr>
          <a:xfrm>
            <a:off x="2996400" y="1525499"/>
            <a:ext cx="1940700" cy="839700"/>
          </a:xfrm>
          <a:prstGeom prst="roundRect">
            <a:avLst>
              <a:gd fmla="val 16667" name="adj"/>
            </a:avLst>
          </a:prstGeom>
          <a:solidFill>
            <a:schemeClr val="lt1"/>
          </a:solidFill>
          <a:ln cap="flat" cmpd="sng" w="25400">
            <a:solidFill>
              <a:schemeClr val="accent3"/>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r">
              <a:spcBef>
                <a:spcPts val="0"/>
              </a:spcBef>
              <a:spcAft>
                <a:spcPts val="0"/>
              </a:spcAft>
              <a:buNone/>
            </a:pPr>
            <a:r>
              <a:rPr lang="en" sz="2000">
                <a:solidFill>
                  <a:schemeClr val="dk1"/>
                </a:solidFill>
                <a:latin typeface="Calibri"/>
                <a:ea typeface="Calibri"/>
                <a:cs typeface="Calibri"/>
                <a:sym typeface="Calibri"/>
              </a:rPr>
              <a:t>API</a:t>
            </a:r>
            <a:endParaRPr sz="1050">
              <a:solidFill>
                <a:schemeClr val="dk1"/>
              </a:solidFill>
              <a:latin typeface="Calibri"/>
              <a:ea typeface="Calibri"/>
              <a:cs typeface="Calibri"/>
              <a:sym typeface="Calibri"/>
            </a:endParaRPr>
          </a:p>
        </p:txBody>
      </p:sp>
      <p:pic>
        <p:nvPicPr>
          <p:cNvPr descr="Gears" id="247" name="Google Shape;247;p34"/>
          <p:cNvPicPr preferRelativeResize="0"/>
          <p:nvPr/>
        </p:nvPicPr>
        <p:blipFill rotWithShape="1">
          <a:blip r:embed="rId6">
            <a:alphaModFix/>
          </a:blip>
          <a:srcRect b="0" l="0" r="0" t="0"/>
          <a:stretch/>
        </p:blipFill>
        <p:spPr>
          <a:xfrm>
            <a:off x="3466694" y="1529863"/>
            <a:ext cx="814354" cy="814354"/>
          </a:xfrm>
          <a:prstGeom prst="rect">
            <a:avLst/>
          </a:prstGeom>
          <a:noFill/>
          <a:ln>
            <a:noFill/>
          </a:ln>
        </p:spPr>
      </p:pic>
      <p:pic>
        <p:nvPicPr>
          <p:cNvPr id="248" name="Google Shape;248;p34"/>
          <p:cNvPicPr preferRelativeResize="0"/>
          <p:nvPr/>
        </p:nvPicPr>
        <p:blipFill rotWithShape="1">
          <a:blip r:embed="rId7">
            <a:alphaModFix/>
          </a:blip>
          <a:srcRect b="0" l="0" r="0" t="0"/>
          <a:stretch/>
        </p:blipFill>
        <p:spPr>
          <a:xfrm>
            <a:off x="1216689" y="1560306"/>
            <a:ext cx="723154" cy="723154"/>
          </a:xfrm>
          <a:prstGeom prst="rect">
            <a:avLst/>
          </a:prstGeom>
          <a:noFill/>
          <a:ln>
            <a:noFill/>
          </a:ln>
        </p:spPr>
      </p:pic>
      <p:pic>
        <p:nvPicPr>
          <p:cNvPr descr="Robot" id="249" name="Google Shape;249;p34"/>
          <p:cNvPicPr preferRelativeResize="0"/>
          <p:nvPr/>
        </p:nvPicPr>
        <p:blipFill rotWithShape="1">
          <a:blip r:embed="rId8">
            <a:alphaModFix/>
          </a:blip>
          <a:srcRect b="0" l="0" r="0" t="0"/>
          <a:stretch/>
        </p:blipFill>
        <p:spPr>
          <a:xfrm>
            <a:off x="6944588" y="1370839"/>
            <a:ext cx="1149049" cy="1149049"/>
          </a:xfrm>
          <a:prstGeom prst="rect">
            <a:avLst/>
          </a:prstGeom>
          <a:noFill/>
          <a:ln>
            <a:noFill/>
          </a:ln>
        </p:spPr>
      </p:pic>
      <p:grpSp>
        <p:nvGrpSpPr>
          <p:cNvPr id="250" name="Google Shape;250;p34"/>
          <p:cNvGrpSpPr/>
          <p:nvPr/>
        </p:nvGrpSpPr>
        <p:grpSpPr>
          <a:xfrm>
            <a:off x="3791955" y="2571506"/>
            <a:ext cx="779982" cy="1064834"/>
            <a:chOff x="4183684" y="1830447"/>
            <a:chExt cx="1826655" cy="2794107"/>
          </a:xfrm>
        </p:grpSpPr>
        <p:grpSp>
          <p:nvGrpSpPr>
            <p:cNvPr id="251" name="Google Shape;251;p34"/>
            <p:cNvGrpSpPr/>
            <p:nvPr/>
          </p:nvGrpSpPr>
          <p:grpSpPr>
            <a:xfrm rot="-5400000">
              <a:off x="3869379" y="3367265"/>
              <a:ext cx="1571593" cy="942984"/>
              <a:chOff x="9436269" y="515509"/>
              <a:chExt cx="599982" cy="360000"/>
            </a:xfrm>
          </p:grpSpPr>
          <p:sp>
            <p:nvSpPr>
              <p:cNvPr id="252" name="Google Shape;252;p34"/>
              <p:cNvSpPr/>
              <p:nvPr/>
            </p:nvSpPr>
            <p:spPr>
              <a:xfrm rot="-5400000">
                <a:off x="9348819" y="614562"/>
                <a:ext cx="335700" cy="160800"/>
              </a:xfrm>
              <a:prstGeom prst="triangle">
                <a:avLst>
                  <a:gd fmla="val 52594" name="adj"/>
                </a:avLst>
              </a:prstGeom>
              <a:solidFill>
                <a:srgbClr val="525252"/>
              </a:solidFill>
              <a:ln cap="flat" cmpd="sng" w="12700">
                <a:solidFill>
                  <a:srgbClr val="5252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p:txBody>
          </p:sp>
          <p:sp>
            <p:nvSpPr>
              <p:cNvPr id="253" name="Google Shape;253;p34"/>
              <p:cNvSpPr/>
              <p:nvPr/>
            </p:nvSpPr>
            <p:spPr>
              <a:xfrm>
                <a:off x="9569451" y="515509"/>
                <a:ext cx="466800" cy="360000"/>
              </a:xfrm>
              <a:prstGeom prst="roundRect">
                <a:avLst>
                  <a:gd fmla="val 16667" name="adj"/>
                </a:avLst>
              </a:prstGeom>
              <a:solidFill>
                <a:srgbClr val="525252"/>
              </a:solidFill>
              <a:ln cap="flat" cmpd="sng" w="12700">
                <a:solidFill>
                  <a:srgbClr val="5252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p:txBody>
          </p:sp>
        </p:grpSp>
        <p:grpSp>
          <p:nvGrpSpPr>
            <p:cNvPr id="254" name="Google Shape;254;p34"/>
            <p:cNvGrpSpPr/>
            <p:nvPr/>
          </p:nvGrpSpPr>
          <p:grpSpPr>
            <a:xfrm rot="-5400000">
              <a:off x="4218195" y="2151432"/>
              <a:ext cx="1584919" cy="942948"/>
              <a:chOff x="9431180" y="515509"/>
              <a:chExt cx="605070" cy="360000"/>
            </a:xfrm>
          </p:grpSpPr>
          <p:sp>
            <p:nvSpPr>
              <p:cNvPr id="255" name="Google Shape;255;p34"/>
              <p:cNvSpPr/>
              <p:nvPr/>
            </p:nvSpPr>
            <p:spPr>
              <a:xfrm rot="-5400000">
                <a:off x="9343730" y="614561"/>
                <a:ext cx="335700" cy="160800"/>
              </a:xfrm>
              <a:prstGeom prst="triangle">
                <a:avLst>
                  <a:gd fmla="val 52594"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p:txBody>
          </p:sp>
          <p:sp>
            <p:nvSpPr>
              <p:cNvPr id="256" name="Google Shape;256;p34"/>
              <p:cNvSpPr/>
              <p:nvPr/>
            </p:nvSpPr>
            <p:spPr>
              <a:xfrm>
                <a:off x="9569450" y="515509"/>
                <a:ext cx="466800" cy="3600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p:txBody>
          </p:sp>
        </p:grpSp>
        <p:grpSp>
          <p:nvGrpSpPr>
            <p:cNvPr id="257" name="Google Shape;257;p34"/>
            <p:cNvGrpSpPr/>
            <p:nvPr/>
          </p:nvGrpSpPr>
          <p:grpSpPr>
            <a:xfrm rot="-5400000">
              <a:off x="4753052" y="2887706"/>
              <a:ext cx="1571591" cy="942984"/>
              <a:chOff x="9528869" y="496751"/>
              <a:chExt cx="599981" cy="360000"/>
            </a:xfrm>
          </p:grpSpPr>
          <p:sp>
            <p:nvSpPr>
              <p:cNvPr id="258" name="Google Shape;258;p34"/>
              <p:cNvSpPr/>
              <p:nvPr/>
            </p:nvSpPr>
            <p:spPr>
              <a:xfrm rot="-5400000">
                <a:off x="9441419" y="595803"/>
                <a:ext cx="335700" cy="160800"/>
              </a:xfrm>
              <a:prstGeom prst="triangle">
                <a:avLst>
                  <a:gd fmla="val 52594" name="adj"/>
                </a:avLst>
              </a:prstGeom>
              <a:solidFill>
                <a:srgbClr val="C9C9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p:txBody>
          </p:sp>
          <p:sp>
            <p:nvSpPr>
              <p:cNvPr id="259" name="Google Shape;259;p34"/>
              <p:cNvSpPr/>
              <p:nvPr/>
            </p:nvSpPr>
            <p:spPr>
              <a:xfrm>
                <a:off x="9662050" y="496751"/>
                <a:ext cx="466800" cy="360000"/>
              </a:xfrm>
              <a:prstGeom prst="roundRect">
                <a:avLst>
                  <a:gd fmla="val 16667" name="adj"/>
                </a:avLst>
              </a:prstGeom>
              <a:solidFill>
                <a:srgbClr val="C9C9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p:txBody>
          </p:sp>
        </p:grpSp>
      </p:grpSp>
      <p:sp>
        <p:nvSpPr>
          <p:cNvPr id="260" name="Google Shape;260;p34"/>
          <p:cNvSpPr/>
          <p:nvPr/>
        </p:nvSpPr>
        <p:spPr>
          <a:xfrm>
            <a:off x="3519394" y="2985372"/>
            <a:ext cx="460200" cy="183300"/>
          </a:xfrm>
          <a:prstGeom prst="parallelogram">
            <a:avLst>
              <a:gd fmla="val 46153"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61" name="Google Shape;261;p34"/>
          <p:cNvCxnSpPr>
            <a:stCxn id="246" idx="3"/>
            <a:endCxn id="237" idx="1"/>
          </p:cNvCxnSpPr>
          <p:nvPr/>
        </p:nvCxnSpPr>
        <p:spPr>
          <a:xfrm>
            <a:off x="4937100" y="1945349"/>
            <a:ext cx="2034900" cy="68100"/>
          </a:xfrm>
          <a:prstGeom prst="bentConnector3">
            <a:avLst>
              <a:gd fmla="val 29428" name="adj1"/>
            </a:avLst>
          </a:prstGeom>
          <a:noFill/>
          <a:ln cap="flat" cmpd="sng" w="28575">
            <a:solidFill>
              <a:schemeClr val="dk1"/>
            </a:solidFill>
            <a:prstDash val="dash"/>
            <a:miter lim="800000"/>
            <a:headEnd len="sm" w="sm" type="none"/>
            <a:tailEnd len="med" w="med" type="triangle"/>
          </a:ln>
        </p:spPr>
      </p:cxnSp>
      <p:cxnSp>
        <p:nvCxnSpPr>
          <p:cNvPr id="262" name="Google Shape;262;p34"/>
          <p:cNvCxnSpPr>
            <a:stCxn id="252" idx="1"/>
            <a:endCxn id="237" idx="1"/>
          </p:cNvCxnSpPr>
          <p:nvPr/>
        </p:nvCxnSpPr>
        <p:spPr>
          <a:xfrm flipH="1" rot="10800000">
            <a:off x="4081668" y="2013480"/>
            <a:ext cx="2890500" cy="1542600"/>
          </a:xfrm>
          <a:prstGeom prst="bentConnector3">
            <a:avLst>
              <a:gd fmla="val 49999" name="adj1"/>
            </a:avLst>
          </a:prstGeom>
          <a:noFill/>
          <a:ln cap="flat" cmpd="sng" w="28575">
            <a:solidFill>
              <a:schemeClr val="dk1"/>
            </a:solidFill>
            <a:prstDash val="dash"/>
            <a:miter lim="800000"/>
            <a:headEnd len="sm" w="sm" type="none"/>
            <a:tailEnd len="med" w="med" type="triangle"/>
          </a:ln>
        </p:spPr>
      </p:cxnSp>
      <p:pic>
        <p:nvPicPr>
          <p:cNvPr id="263" name="Google Shape;263;p34"/>
          <p:cNvPicPr preferRelativeResize="0"/>
          <p:nvPr/>
        </p:nvPicPr>
        <p:blipFill rotWithShape="1">
          <a:blip r:embed="rId9">
            <a:alphaModFix/>
          </a:blip>
          <a:srcRect b="0" l="0" r="0" t="0"/>
          <a:stretch/>
        </p:blipFill>
        <p:spPr>
          <a:xfrm>
            <a:off x="7492892" y="3432212"/>
            <a:ext cx="818028" cy="818028"/>
          </a:xfrm>
          <a:prstGeom prst="rect">
            <a:avLst/>
          </a:prstGeom>
          <a:noFill/>
          <a:ln>
            <a:noFill/>
          </a:ln>
        </p:spPr>
      </p:pic>
      <p:cxnSp>
        <p:nvCxnSpPr>
          <p:cNvPr id="264" name="Google Shape;264;p34"/>
          <p:cNvCxnSpPr>
            <a:stCxn id="263" idx="1"/>
            <a:endCxn id="237" idx="2"/>
          </p:cNvCxnSpPr>
          <p:nvPr/>
        </p:nvCxnSpPr>
        <p:spPr>
          <a:xfrm flipH="1" rot="10800000">
            <a:off x="7492892" y="2740226"/>
            <a:ext cx="600" cy="1101000"/>
          </a:xfrm>
          <a:prstGeom prst="bentConnector4">
            <a:avLst>
              <a:gd fmla="val -38100167" name="adj1"/>
              <a:gd fmla="val 68579" name="adj2"/>
            </a:avLst>
          </a:prstGeom>
          <a:noFill/>
          <a:ln cap="flat" cmpd="sng" w="28575">
            <a:solidFill>
              <a:schemeClr val="dk1"/>
            </a:solidFill>
            <a:prstDash val="dash"/>
            <a:miter lim="800000"/>
            <a:headEnd len="sm" w="sm" type="none"/>
            <a:tailEnd len="med" w="med" type="triangle"/>
          </a:ln>
        </p:spPr>
      </p:cxnSp>
      <p:grpSp>
        <p:nvGrpSpPr>
          <p:cNvPr id="265" name="Google Shape;265;p34"/>
          <p:cNvGrpSpPr/>
          <p:nvPr/>
        </p:nvGrpSpPr>
        <p:grpSpPr>
          <a:xfrm>
            <a:off x="7084666" y="2895163"/>
            <a:ext cx="481872" cy="660874"/>
            <a:chOff x="4183683" y="1830428"/>
            <a:chExt cx="1826657" cy="2807453"/>
          </a:xfrm>
        </p:grpSpPr>
        <p:grpSp>
          <p:nvGrpSpPr>
            <p:cNvPr id="266" name="Google Shape;266;p34"/>
            <p:cNvGrpSpPr/>
            <p:nvPr/>
          </p:nvGrpSpPr>
          <p:grpSpPr>
            <a:xfrm rot="-5400000">
              <a:off x="3862716" y="3373930"/>
              <a:ext cx="1584919" cy="942984"/>
              <a:chOff x="9431180" y="515509"/>
              <a:chExt cx="605070" cy="360000"/>
            </a:xfrm>
          </p:grpSpPr>
          <p:sp>
            <p:nvSpPr>
              <p:cNvPr id="267" name="Google Shape;267;p34"/>
              <p:cNvSpPr/>
              <p:nvPr/>
            </p:nvSpPr>
            <p:spPr>
              <a:xfrm rot="-5400000">
                <a:off x="9343730" y="614561"/>
                <a:ext cx="335700" cy="160800"/>
              </a:xfrm>
              <a:prstGeom prst="triangle">
                <a:avLst>
                  <a:gd fmla="val 52594" name="adj"/>
                </a:avLst>
              </a:prstGeom>
              <a:solidFill>
                <a:srgbClr val="1B2A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p:txBody>
          </p:sp>
          <p:sp>
            <p:nvSpPr>
              <p:cNvPr id="268" name="Google Shape;268;p34"/>
              <p:cNvSpPr/>
              <p:nvPr/>
            </p:nvSpPr>
            <p:spPr>
              <a:xfrm>
                <a:off x="9569450" y="515509"/>
                <a:ext cx="466800" cy="360000"/>
              </a:xfrm>
              <a:prstGeom prst="roundRect">
                <a:avLst>
                  <a:gd fmla="val 16667" name="adj"/>
                </a:avLst>
              </a:prstGeom>
              <a:solidFill>
                <a:srgbClr val="1B2A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p:txBody>
          </p:sp>
        </p:grpSp>
        <p:grpSp>
          <p:nvGrpSpPr>
            <p:cNvPr id="269" name="Google Shape;269;p34"/>
            <p:cNvGrpSpPr/>
            <p:nvPr/>
          </p:nvGrpSpPr>
          <p:grpSpPr>
            <a:xfrm>
              <a:off x="4539179" y="1830428"/>
              <a:ext cx="942948" cy="1584919"/>
              <a:chOff x="4872459" y="1750412"/>
              <a:chExt cx="942948" cy="1584919"/>
            </a:xfrm>
          </p:grpSpPr>
          <p:grpSp>
            <p:nvGrpSpPr>
              <p:cNvPr id="270" name="Google Shape;270;p34"/>
              <p:cNvGrpSpPr/>
              <p:nvPr/>
            </p:nvGrpSpPr>
            <p:grpSpPr>
              <a:xfrm rot="-5400000">
                <a:off x="4551473" y="2071398"/>
                <a:ext cx="1584919" cy="942948"/>
                <a:chOff x="9431180" y="515509"/>
                <a:chExt cx="605070" cy="360000"/>
              </a:xfrm>
            </p:grpSpPr>
            <p:sp>
              <p:nvSpPr>
                <p:cNvPr id="271" name="Google Shape;271;p34"/>
                <p:cNvSpPr/>
                <p:nvPr/>
              </p:nvSpPr>
              <p:spPr>
                <a:xfrm rot="-5400000">
                  <a:off x="9343730" y="614561"/>
                  <a:ext cx="335700" cy="160800"/>
                </a:xfrm>
                <a:prstGeom prst="triangle">
                  <a:avLst>
                    <a:gd fmla="val 52594" name="adj"/>
                  </a:avLst>
                </a:prstGeom>
                <a:solidFill>
                  <a:srgbClr val="83A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p:txBody>
            </p:sp>
            <p:sp>
              <p:nvSpPr>
                <p:cNvPr id="272" name="Google Shape;272;p34"/>
                <p:cNvSpPr/>
                <p:nvPr/>
              </p:nvSpPr>
              <p:spPr>
                <a:xfrm>
                  <a:off x="9569450" y="515509"/>
                  <a:ext cx="466800" cy="360000"/>
                </a:xfrm>
                <a:prstGeom prst="roundRect">
                  <a:avLst>
                    <a:gd fmla="val 16667" name="adj"/>
                  </a:avLst>
                </a:prstGeom>
                <a:solidFill>
                  <a:srgbClr val="83A4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p:txBody>
            </p:sp>
          </p:grpSp>
          <p:sp>
            <p:nvSpPr>
              <p:cNvPr id="273" name="Google Shape;273;p34"/>
              <p:cNvSpPr txBox="1"/>
              <p:nvPr/>
            </p:nvSpPr>
            <p:spPr>
              <a:xfrm>
                <a:off x="4884218" y="1914330"/>
                <a:ext cx="924900" cy="71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00" cap="none">
                  <a:solidFill>
                    <a:schemeClr val="dk1"/>
                  </a:solidFill>
                  <a:latin typeface="Calibri"/>
                  <a:ea typeface="Calibri"/>
                  <a:cs typeface="Calibri"/>
                  <a:sym typeface="Calibri"/>
                </a:endParaRPr>
              </a:p>
            </p:txBody>
          </p:sp>
        </p:grpSp>
        <p:grpSp>
          <p:nvGrpSpPr>
            <p:cNvPr id="274" name="Google Shape;274;p34"/>
            <p:cNvGrpSpPr/>
            <p:nvPr/>
          </p:nvGrpSpPr>
          <p:grpSpPr>
            <a:xfrm>
              <a:off x="5067356" y="2573388"/>
              <a:ext cx="942984" cy="1584921"/>
              <a:chOff x="5400636" y="2493372"/>
              <a:chExt cx="942984" cy="1584921"/>
            </a:xfrm>
          </p:grpSpPr>
          <p:grpSp>
            <p:nvGrpSpPr>
              <p:cNvPr id="275" name="Google Shape;275;p34"/>
              <p:cNvGrpSpPr/>
              <p:nvPr/>
            </p:nvGrpSpPr>
            <p:grpSpPr>
              <a:xfrm rot="-5400000">
                <a:off x="5079668" y="2814340"/>
                <a:ext cx="1584921" cy="942984"/>
                <a:chOff x="9523780" y="496751"/>
                <a:chExt cx="605070" cy="360000"/>
              </a:xfrm>
            </p:grpSpPr>
            <p:sp>
              <p:nvSpPr>
                <p:cNvPr id="276" name="Google Shape;276;p34"/>
                <p:cNvSpPr/>
                <p:nvPr/>
              </p:nvSpPr>
              <p:spPr>
                <a:xfrm rot="-5400000">
                  <a:off x="9436330" y="595803"/>
                  <a:ext cx="335700" cy="160800"/>
                </a:xfrm>
                <a:prstGeom prst="triangle">
                  <a:avLst>
                    <a:gd fmla="val 52594"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p:txBody>
            </p:sp>
            <p:sp>
              <p:nvSpPr>
                <p:cNvPr id="277" name="Google Shape;277;p34"/>
                <p:cNvSpPr/>
                <p:nvPr/>
              </p:nvSpPr>
              <p:spPr>
                <a:xfrm>
                  <a:off x="9662050" y="496751"/>
                  <a:ext cx="466800" cy="3600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p:txBody>
            </p:sp>
          </p:grpSp>
          <p:sp>
            <p:nvSpPr>
              <p:cNvPr id="278" name="Google Shape;278;p34"/>
              <p:cNvSpPr txBox="1"/>
              <p:nvPr/>
            </p:nvSpPr>
            <p:spPr>
              <a:xfrm>
                <a:off x="5410229" y="2886347"/>
                <a:ext cx="924900" cy="71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00" cap="none">
                  <a:solidFill>
                    <a:schemeClr val="dk1"/>
                  </a:solidFill>
                  <a:latin typeface="Calibri"/>
                  <a:ea typeface="Calibri"/>
                  <a:cs typeface="Calibri"/>
                  <a:sym typeface="Calibri"/>
                </a:endParaRPr>
              </a:p>
            </p:txBody>
          </p:sp>
        </p:grpSp>
      </p:grpSp>
      <p:pic>
        <p:nvPicPr>
          <p:cNvPr id="279" name="Google Shape;279;p34"/>
          <p:cNvPicPr preferRelativeResize="0"/>
          <p:nvPr/>
        </p:nvPicPr>
        <p:blipFill rotWithShape="1">
          <a:blip r:embed="rId10">
            <a:alphaModFix/>
          </a:blip>
          <a:srcRect b="0" l="0" r="0" t="0"/>
          <a:stretch/>
        </p:blipFill>
        <p:spPr>
          <a:xfrm>
            <a:off x="3427377" y="1589734"/>
            <a:ext cx="660175" cy="660175"/>
          </a:xfrm>
          <a:prstGeom prst="rect">
            <a:avLst/>
          </a:prstGeom>
          <a:noFill/>
          <a:ln>
            <a:noFill/>
          </a:ln>
        </p:spPr>
      </p:pic>
      <p:sp>
        <p:nvSpPr>
          <p:cNvPr id="280" name="Google Shape;280;p34"/>
          <p:cNvSpPr txBox="1"/>
          <p:nvPr>
            <p:ph idx="4294967295" type="dt"/>
          </p:nvPr>
        </p:nvSpPr>
        <p:spPr>
          <a:xfrm>
            <a:off x="8057072" y="4889066"/>
            <a:ext cx="10008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a:t>09/12/2021</a:t>
            </a:r>
            <a:endParaRPr/>
          </a:p>
        </p:txBody>
      </p:sp>
      <p:sp>
        <p:nvSpPr>
          <p:cNvPr id="281" name="Google Shape;281;p34"/>
          <p:cNvSpPr txBox="1"/>
          <p:nvPr>
            <p:ph idx="11" type="ftr"/>
          </p:nvPr>
        </p:nvSpPr>
        <p:spPr>
          <a:xfrm>
            <a:off x="855093" y="4894548"/>
            <a:ext cx="7107000" cy="273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Prototype implementation of the FAIR-related features </a:t>
            </a:r>
            <a:endParaRPr/>
          </a:p>
        </p:txBody>
      </p:sp>
      <p:sp>
        <p:nvSpPr>
          <p:cNvPr id="282" name="Google Shape;282;p34"/>
          <p:cNvSpPr txBox="1"/>
          <p:nvPr>
            <p:ph idx="12" type="sldNum"/>
          </p:nvPr>
        </p:nvSpPr>
        <p:spPr>
          <a:xfrm>
            <a:off x="22647" y="4894548"/>
            <a:ext cx="7365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283" name="Google Shape;283;p34"/>
          <p:cNvSpPr/>
          <p:nvPr/>
        </p:nvSpPr>
        <p:spPr>
          <a:xfrm>
            <a:off x="7164563" y="4510775"/>
            <a:ext cx="656700" cy="547200"/>
          </a:xfrm>
          <a:prstGeom prst="roundRect">
            <a:avLst>
              <a:gd fmla="val 16667" name="adj"/>
            </a:avLst>
          </a:prstGeom>
          <a:solidFill>
            <a:srgbClr val="FFF2CC"/>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D2.6</a:t>
            </a:r>
            <a:endParaRPr b="1"/>
          </a:p>
        </p:txBody>
      </p:sp>
      <p:sp>
        <p:nvSpPr>
          <p:cNvPr id="284" name="Google Shape;284;p34"/>
          <p:cNvSpPr/>
          <p:nvPr/>
        </p:nvSpPr>
        <p:spPr>
          <a:xfrm>
            <a:off x="7668250" y="204400"/>
            <a:ext cx="1264500" cy="7620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Calibri"/>
                <a:ea typeface="Calibri"/>
                <a:cs typeface="Calibri"/>
                <a:sym typeface="Calibri"/>
              </a:rPr>
              <a:t>Semantic inter-</a:t>
            </a:r>
            <a:endParaRPr b="1" sz="1500">
              <a:latin typeface="Calibri"/>
              <a:ea typeface="Calibri"/>
              <a:cs typeface="Calibri"/>
              <a:sym typeface="Calibri"/>
            </a:endParaRPr>
          </a:p>
          <a:p>
            <a:pPr indent="0" lvl="0" marL="0" rtl="0" algn="ctr">
              <a:spcBef>
                <a:spcPts val="0"/>
              </a:spcBef>
              <a:spcAft>
                <a:spcPts val="0"/>
              </a:spcAft>
              <a:buNone/>
            </a:pPr>
            <a:r>
              <a:rPr b="1" lang="en" sz="1500">
                <a:latin typeface="Calibri"/>
                <a:ea typeface="Calibri"/>
                <a:cs typeface="Calibri"/>
                <a:sym typeface="Calibri"/>
              </a:rPr>
              <a:t>operability</a:t>
            </a:r>
            <a:endParaRPr b="1" sz="1500">
              <a:latin typeface="Calibri"/>
              <a:ea typeface="Calibri"/>
              <a:cs typeface="Calibri"/>
              <a:sym typeface="Calibri"/>
            </a:endParaRPr>
          </a:p>
        </p:txBody>
      </p:sp>
      <p:sp>
        <p:nvSpPr>
          <p:cNvPr id="285" name="Google Shape;285;p34"/>
          <p:cNvSpPr txBox="1"/>
          <p:nvPr>
            <p:ph type="title"/>
          </p:nvPr>
        </p:nvSpPr>
        <p:spPr>
          <a:xfrm>
            <a:off x="23400" y="4043121"/>
            <a:ext cx="7886700" cy="99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700"/>
              <a:buFont typeface="Calibri"/>
              <a:buNone/>
            </a:pPr>
            <a:r>
              <a:rPr lang="en" sz="2400"/>
              <a:t>Sandbox running, reference implementation upcoming</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4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5"/>
          <p:cNvSpPr txBox="1"/>
          <p:nvPr>
            <p:ph idx="1" type="body"/>
          </p:nvPr>
        </p:nvSpPr>
        <p:spPr>
          <a:xfrm>
            <a:off x="314400" y="1352400"/>
            <a:ext cx="8515200" cy="13077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400"/>
              </a:spcBef>
              <a:spcAft>
                <a:spcPts val="0"/>
              </a:spcAft>
              <a:buClr>
                <a:schemeClr val="dk1"/>
              </a:buClr>
              <a:buSzPts val="1100"/>
              <a:buNone/>
            </a:pPr>
            <a:r>
              <a:rPr lang="en" sz="1800">
                <a:latin typeface="Arial"/>
                <a:ea typeface="Arial"/>
                <a:cs typeface="Arial"/>
                <a:sym typeface="Arial"/>
              </a:rPr>
              <a:t>Online tool which helps researchers and data managers assess, with 19 questions, how much they know about the requirements for making datasets FAIR before uploading them into a data repository.</a:t>
            </a:r>
            <a:endParaRPr sz="1400">
              <a:latin typeface="Arial"/>
              <a:ea typeface="Arial"/>
              <a:cs typeface="Arial"/>
              <a:sym typeface="Arial"/>
            </a:endParaRPr>
          </a:p>
          <a:p>
            <a:pPr indent="0" lvl="0" marL="0" rtl="0" algn="l">
              <a:lnSpc>
                <a:spcPct val="115000"/>
              </a:lnSpc>
              <a:spcBef>
                <a:spcPts val="1400"/>
              </a:spcBef>
              <a:spcAft>
                <a:spcPts val="0"/>
              </a:spcAft>
              <a:buClr>
                <a:schemeClr val="dk1"/>
              </a:buClr>
              <a:buSzPts val="1100"/>
              <a:buFont typeface="Arial"/>
              <a:buNone/>
            </a:pPr>
            <a:r>
              <a:t/>
            </a:r>
            <a:endParaRPr sz="1500">
              <a:latin typeface="Arial"/>
              <a:ea typeface="Arial"/>
              <a:cs typeface="Arial"/>
              <a:sym typeface="Arial"/>
            </a:endParaRPr>
          </a:p>
          <a:p>
            <a:pPr indent="-228600" lvl="0" marL="457200" rtl="0" algn="l">
              <a:lnSpc>
                <a:spcPct val="90000"/>
              </a:lnSpc>
              <a:spcBef>
                <a:spcPts val="750"/>
              </a:spcBef>
              <a:spcAft>
                <a:spcPts val="0"/>
              </a:spcAft>
              <a:buClr>
                <a:schemeClr val="dk1"/>
              </a:buClr>
              <a:buSzPts val="1800"/>
              <a:buNone/>
            </a:pPr>
            <a:r>
              <a:t/>
            </a:r>
            <a:endParaRPr/>
          </a:p>
        </p:txBody>
      </p:sp>
      <p:sp>
        <p:nvSpPr>
          <p:cNvPr id="291" name="Google Shape;291;p35"/>
          <p:cNvSpPr txBox="1"/>
          <p:nvPr>
            <p:ph idx="12" type="sldNum"/>
          </p:nvPr>
        </p:nvSpPr>
        <p:spPr>
          <a:xfrm>
            <a:off x="6457950" y="4767263"/>
            <a:ext cx="2057400" cy="2738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pic>
        <p:nvPicPr>
          <p:cNvPr id="292" name="Google Shape;292;p35"/>
          <p:cNvPicPr preferRelativeResize="0"/>
          <p:nvPr/>
        </p:nvPicPr>
        <p:blipFill rotWithShape="1">
          <a:blip r:embed="rId3">
            <a:alphaModFix/>
          </a:blip>
          <a:srcRect b="0" l="0" r="0" t="0"/>
          <a:stretch/>
        </p:blipFill>
        <p:spPr>
          <a:xfrm>
            <a:off x="628650" y="439894"/>
            <a:ext cx="3541728" cy="585850"/>
          </a:xfrm>
          <a:prstGeom prst="rect">
            <a:avLst/>
          </a:prstGeom>
          <a:noFill/>
          <a:ln>
            <a:noFill/>
          </a:ln>
        </p:spPr>
      </p:pic>
      <p:sp>
        <p:nvSpPr>
          <p:cNvPr id="293" name="Google Shape;293;p35"/>
          <p:cNvSpPr txBox="1"/>
          <p:nvPr/>
        </p:nvSpPr>
        <p:spPr>
          <a:xfrm>
            <a:off x="1882600" y="3007900"/>
            <a:ext cx="5094600" cy="145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1155CC"/>
                </a:solidFill>
              </a:rPr>
              <a:t>TRY THE TOOL</a:t>
            </a:r>
            <a:endParaRPr b="1" sz="2600">
              <a:solidFill>
                <a:srgbClr val="1155CC"/>
              </a:solidFill>
            </a:endParaRPr>
          </a:p>
          <a:p>
            <a:pPr indent="0" lvl="0" marL="0" rtl="0" algn="ctr">
              <a:spcBef>
                <a:spcPts val="0"/>
              </a:spcBef>
              <a:spcAft>
                <a:spcPts val="0"/>
              </a:spcAft>
              <a:buNone/>
            </a:pPr>
            <a:r>
              <a:rPr b="1" lang="en" sz="2100" u="sng">
                <a:solidFill>
                  <a:schemeClr val="hlink"/>
                </a:solidFill>
                <a:hlinkClick r:id="rId4"/>
              </a:rPr>
              <a:t>https://www.fairsfair.eu/fair-aware</a:t>
            </a:r>
            <a:r>
              <a:rPr b="1" lang="en" sz="2100"/>
              <a:t> </a:t>
            </a:r>
            <a:endParaRPr b="1" sz="2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6"/>
          <p:cNvSpPr txBox="1"/>
          <p:nvPr>
            <p:ph idx="12" type="sldNum"/>
          </p:nvPr>
        </p:nvSpPr>
        <p:spPr>
          <a:xfrm>
            <a:off x="6457950" y="4767263"/>
            <a:ext cx="2057400" cy="2738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pic>
        <p:nvPicPr>
          <p:cNvPr id="299" name="Google Shape;299;p36"/>
          <p:cNvPicPr preferRelativeResize="0"/>
          <p:nvPr/>
        </p:nvPicPr>
        <p:blipFill rotWithShape="1">
          <a:blip r:embed="rId3">
            <a:alphaModFix/>
          </a:blip>
          <a:srcRect b="0" l="0" r="0" t="0"/>
          <a:stretch/>
        </p:blipFill>
        <p:spPr>
          <a:xfrm>
            <a:off x="735776" y="430742"/>
            <a:ext cx="4523094" cy="696955"/>
          </a:xfrm>
          <a:prstGeom prst="rect">
            <a:avLst/>
          </a:prstGeom>
          <a:noFill/>
          <a:ln>
            <a:noFill/>
          </a:ln>
        </p:spPr>
      </p:pic>
      <p:sp>
        <p:nvSpPr>
          <p:cNvPr id="300" name="Google Shape;300;p36"/>
          <p:cNvSpPr txBox="1"/>
          <p:nvPr>
            <p:ph idx="1" type="body"/>
          </p:nvPr>
        </p:nvSpPr>
        <p:spPr>
          <a:xfrm>
            <a:off x="314400" y="1352400"/>
            <a:ext cx="8515200" cy="13077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400"/>
              </a:spcBef>
              <a:spcAft>
                <a:spcPts val="0"/>
              </a:spcAft>
              <a:buClr>
                <a:schemeClr val="dk1"/>
              </a:buClr>
              <a:buSzPts val="1100"/>
              <a:buNone/>
            </a:pPr>
            <a:r>
              <a:rPr lang="en" sz="1800">
                <a:latin typeface="Arial"/>
                <a:ea typeface="Arial"/>
                <a:cs typeface="Arial"/>
                <a:sym typeface="Arial"/>
              </a:rPr>
              <a:t>An online FAIRness assessment of published research datasets. The tool is based on</a:t>
            </a:r>
            <a:r>
              <a:rPr lang="en" sz="1800">
                <a:uFill>
                  <a:noFill/>
                </a:uFill>
                <a:latin typeface="Arial"/>
                <a:ea typeface="Arial"/>
                <a:cs typeface="Arial"/>
                <a:sym typeface="Arial"/>
                <a:hlinkClick r:id="rId4"/>
              </a:rPr>
              <a:t> </a:t>
            </a:r>
            <a:r>
              <a:rPr lang="en" sz="1800" u="sng">
                <a:solidFill>
                  <a:schemeClr val="hlink"/>
                </a:solidFill>
                <a:latin typeface="Arial"/>
                <a:ea typeface="Arial"/>
                <a:cs typeface="Arial"/>
                <a:sym typeface="Arial"/>
                <a:hlinkClick r:id="rId5"/>
              </a:rPr>
              <a:t>14 out of 15 core FAIR object assessment metrics</a:t>
            </a:r>
            <a:r>
              <a:rPr lang="en" sz="1800" u="sng">
                <a:solidFill>
                  <a:schemeClr val="hlink"/>
                </a:solidFill>
                <a:latin typeface="Arial"/>
                <a:ea typeface="Arial"/>
                <a:cs typeface="Arial"/>
                <a:sym typeface="Arial"/>
              </a:rPr>
              <a:t> </a:t>
            </a:r>
            <a:r>
              <a:rPr lang="en" sz="1800">
                <a:latin typeface="Arial"/>
                <a:ea typeface="Arial"/>
                <a:cs typeface="Arial"/>
                <a:sym typeface="Arial"/>
              </a:rPr>
              <a:t>developed within the project.</a:t>
            </a:r>
            <a:endParaRPr sz="1800">
              <a:latin typeface="Arial"/>
              <a:ea typeface="Arial"/>
              <a:cs typeface="Arial"/>
              <a:sym typeface="Arial"/>
            </a:endParaRPr>
          </a:p>
          <a:p>
            <a:pPr indent="0" lvl="0" marL="0" rtl="0" algn="just">
              <a:lnSpc>
                <a:spcPct val="115000"/>
              </a:lnSpc>
              <a:spcBef>
                <a:spcPts val="1400"/>
              </a:spcBef>
              <a:spcAft>
                <a:spcPts val="0"/>
              </a:spcAft>
              <a:buClr>
                <a:schemeClr val="dk1"/>
              </a:buClr>
              <a:buSzPts val="1100"/>
              <a:buNone/>
            </a:pPr>
            <a:r>
              <a:rPr lang="en" sz="1400">
                <a:latin typeface="Arial"/>
                <a:ea typeface="Arial"/>
                <a:cs typeface="Arial"/>
                <a:sym typeface="Arial"/>
              </a:rPr>
              <a:t>F-UJI adheres to existing web standards and</a:t>
            </a:r>
            <a:r>
              <a:rPr lang="en" sz="1400">
                <a:uFill>
                  <a:noFill/>
                </a:uFill>
                <a:latin typeface="Arial"/>
                <a:ea typeface="Arial"/>
                <a:cs typeface="Arial"/>
                <a:sym typeface="Arial"/>
                <a:hlinkClick r:id="rId6"/>
              </a:rPr>
              <a:t> </a:t>
            </a:r>
            <a:r>
              <a:rPr lang="en" sz="1400" u="sng">
                <a:solidFill>
                  <a:schemeClr val="hlink"/>
                </a:solidFill>
                <a:latin typeface="Arial"/>
                <a:ea typeface="Arial"/>
                <a:cs typeface="Arial"/>
                <a:sym typeface="Arial"/>
                <a:hlinkClick r:id="rId7"/>
              </a:rPr>
              <a:t>PID resolution services best practices</a:t>
            </a:r>
            <a:r>
              <a:rPr lang="en" sz="1400">
                <a:latin typeface="Arial"/>
                <a:ea typeface="Arial"/>
                <a:cs typeface="Arial"/>
                <a:sym typeface="Arial"/>
              </a:rPr>
              <a:t> and utilises external registries and resources such as re3data and Datacite APIs, SPDX License List, RDA Metadata Standards Catalog, and Linked Open Vocabularies (LOV).</a:t>
            </a:r>
            <a:endParaRPr sz="2100">
              <a:latin typeface="Arial"/>
              <a:ea typeface="Arial"/>
              <a:cs typeface="Arial"/>
              <a:sym typeface="Arial"/>
            </a:endParaRPr>
          </a:p>
          <a:p>
            <a:pPr indent="0" lvl="0" marL="0" rtl="0" algn="l">
              <a:lnSpc>
                <a:spcPct val="115000"/>
              </a:lnSpc>
              <a:spcBef>
                <a:spcPts val="1400"/>
              </a:spcBef>
              <a:spcAft>
                <a:spcPts val="0"/>
              </a:spcAft>
              <a:buClr>
                <a:schemeClr val="dk1"/>
              </a:buClr>
              <a:buSzPts val="1100"/>
              <a:buNone/>
            </a:pPr>
            <a:r>
              <a:t/>
            </a:r>
            <a:endParaRPr sz="1500">
              <a:latin typeface="Arial"/>
              <a:ea typeface="Arial"/>
              <a:cs typeface="Arial"/>
              <a:sym typeface="Arial"/>
            </a:endParaRPr>
          </a:p>
          <a:p>
            <a:pPr indent="-228600" lvl="0" marL="457200" rtl="0" algn="l">
              <a:lnSpc>
                <a:spcPct val="90000"/>
              </a:lnSpc>
              <a:spcBef>
                <a:spcPts val="750"/>
              </a:spcBef>
              <a:spcAft>
                <a:spcPts val="0"/>
              </a:spcAft>
              <a:buClr>
                <a:schemeClr val="dk1"/>
              </a:buClr>
              <a:buSzPts val="1800"/>
              <a:buNone/>
            </a:pPr>
            <a:r>
              <a:t/>
            </a:r>
            <a:endParaRPr/>
          </a:p>
        </p:txBody>
      </p:sp>
      <p:sp>
        <p:nvSpPr>
          <p:cNvPr id="301" name="Google Shape;301;p36"/>
          <p:cNvSpPr txBox="1"/>
          <p:nvPr/>
        </p:nvSpPr>
        <p:spPr>
          <a:xfrm>
            <a:off x="314400" y="3617100"/>
            <a:ext cx="8515200" cy="145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1155CC"/>
                </a:solidFill>
              </a:rPr>
              <a:t>TRY THE TOOL</a:t>
            </a:r>
            <a:endParaRPr b="1" sz="2600">
              <a:solidFill>
                <a:srgbClr val="1155CC"/>
              </a:solidFill>
            </a:endParaRPr>
          </a:p>
          <a:p>
            <a:pPr indent="0" lvl="0" marL="0" rtl="0" algn="ctr">
              <a:spcBef>
                <a:spcPts val="0"/>
              </a:spcBef>
              <a:spcAft>
                <a:spcPts val="0"/>
              </a:spcAft>
              <a:buNone/>
            </a:pPr>
            <a:r>
              <a:rPr b="1" lang="en" sz="2100" u="sng">
                <a:solidFill>
                  <a:schemeClr val="hlink"/>
                </a:solidFill>
                <a:hlinkClick r:id="rId8"/>
              </a:rPr>
              <a:t>https://www.fairsfair.eu/f-uji-automated-fair-data-assessment-tool</a:t>
            </a:r>
            <a:r>
              <a:rPr b="1" lang="en" sz="2100"/>
              <a:t> </a:t>
            </a:r>
            <a:r>
              <a:rPr b="1" lang="en" sz="2100"/>
              <a:t> </a:t>
            </a:r>
            <a:endParaRPr b="1" sz="2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7"/>
          <p:cNvSpPr txBox="1"/>
          <p:nvPr>
            <p:ph idx="12" type="sldNum"/>
          </p:nvPr>
        </p:nvSpPr>
        <p:spPr>
          <a:xfrm>
            <a:off x="6457950" y="4767263"/>
            <a:ext cx="2057400" cy="2738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pic>
        <p:nvPicPr>
          <p:cNvPr id="307" name="Google Shape;307;p37"/>
          <p:cNvPicPr preferRelativeResize="0"/>
          <p:nvPr/>
        </p:nvPicPr>
        <p:blipFill rotWithShape="1">
          <a:blip r:embed="rId3">
            <a:alphaModFix/>
          </a:blip>
          <a:srcRect b="0" l="0" r="0" t="0"/>
          <a:stretch/>
        </p:blipFill>
        <p:spPr>
          <a:xfrm>
            <a:off x="628650" y="428254"/>
            <a:ext cx="4384156" cy="720683"/>
          </a:xfrm>
          <a:prstGeom prst="rect">
            <a:avLst/>
          </a:prstGeom>
          <a:noFill/>
          <a:ln>
            <a:noFill/>
          </a:ln>
        </p:spPr>
      </p:pic>
      <p:sp>
        <p:nvSpPr>
          <p:cNvPr id="308" name="Google Shape;308;p37"/>
          <p:cNvSpPr txBox="1"/>
          <p:nvPr>
            <p:ph idx="1" type="body"/>
          </p:nvPr>
        </p:nvSpPr>
        <p:spPr>
          <a:xfrm>
            <a:off x="314400" y="1352400"/>
            <a:ext cx="8515200" cy="13077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400"/>
              </a:spcBef>
              <a:spcAft>
                <a:spcPts val="0"/>
              </a:spcAft>
              <a:buClr>
                <a:schemeClr val="dk1"/>
              </a:buClr>
              <a:buSzPts val="1100"/>
              <a:buNone/>
            </a:pPr>
            <a:r>
              <a:rPr lang="en" sz="1800">
                <a:latin typeface="Arial"/>
                <a:ea typeface="Arial"/>
                <a:cs typeface="Arial"/>
                <a:sym typeface="Arial"/>
              </a:rPr>
              <a:t>Fifteen minimum viable metrics proposed by FAIRsFAIR for the systematic assessment of FAIR data objects.  These metrics are based on indicators proposed by the</a:t>
            </a:r>
            <a:r>
              <a:rPr lang="en" sz="1800">
                <a:uFill>
                  <a:noFill/>
                </a:uFill>
                <a:latin typeface="Arial"/>
                <a:ea typeface="Arial"/>
                <a:cs typeface="Arial"/>
                <a:sym typeface="Arial"/>
                <a:hlinkClick r:id="rId4"/>
              </a:rPr>
              <a:t> </a:t>
            </a:r>
            <a:r>
              <a:rPr lang="en" sz="1800" u="sng">
                <a:solidFill>
                  <a:schemeClr val="hlink"/>
                </a:solidFill>
                <a:latin typeface="Arial"/>
                <a:ea typeface="Arial"/>
                <a:cs typeface="Arial"/>
                <a:sym typeface="Arial"/>
                <a:hlinkClick r:id="rId5"/>
              </a:rPr>
              <a:t>RDA FAIR Data Maturity Model Working Group</a:t>
            </a:r>
            <a:r>
              <a:rPr lang="en" sz="1800">
                <a:latin typeface="Arial"/>
                <a:ea typeface="Arial"/>
                <a:cs typeface="Arial"/>
                <a:sym typeface="Arial"/>
              </a:rPr>
              <a:t>, on the WDS/RDA Assessment of Data Fitness for Use</a:t>
            </a:r>
            <a:r>
              <a:rPr lang="en" sz="1800">
                <a:uFill>
                  <a:noFill/>
                </a:uFill>
                <a:latin typeface="Arial"/>
                <a:ea typeface="Arial"/>
                <a:cs typeface="Arial"/>
                <a:sym typeface="Arial"/>
                <a:hlinkClick r:id="rId6"/>
              </a:rPr>
              <a:t> </a:t>
            </a:r>
            <a:r>
              <a:rPr lang="en" sz="1800" u="sng">
                <a:solidFill>
                  <a:schemeClr val="hlink"/>
                </a:solidFill>
                <a:latin typeface="Arial"/>
                <a:ea typeface="Arial"/>
                <a:cs typeface="Arial"/>
                <a:sym typeface="Arial"/>
                <a:hlinkClick r:id="rId7"/>
              </a:rPr>
              <a:t>checklist</a:t>
            </a:r>
            <a:r>
              <a:rPr lang="en" sz="1800" u="sng">
                <a:solidFill>
                  <a:schemeClr val="hlink"/>
                </a:solidFill>
                <a:latin typeface="Arial"/>
                <a:ea typeface="Arial"/>
                <a:cs typeface="Arial"/>
                <a:sym typeface="Arial"/>
                <a:hlinkClick r:id="rId8"/>
              </a:rPr>
              <a:t>,</a:t>
            </a:r>
            <a:r>
              <a:rPr lang="en" sz="1800">
                <a:latin typeface="Arial"/>
                <a:ea typeface="Arial"/>
                <a:cs typeface="Arial"/>
                <a:sym typeface="Arial"/>
              </a:rPr>
              <a:t> and on  prior work conducted by project partners such as</a:t>
            </a:r>
            <a:r>
              <a:rPr lang="en" sz="1800">
                <a:uFill>
                  <a:noFill/>
                </a:uFill>
                <a:latin typeface="Arial"/>
                <a:ea typeface="Arial"/>
                <a:cs typeface="Arial"/>
                <a:sym typeface="Arial"/>
                <a:hlinkClick r:id="rId9"/>
              </a:rPr>
              <a:t> </a:t>
            </a:r>
            <a:r>
              <a:rPr lang="en" sz="1800" u="sng">
                <a:solidFill>
                  <a:schemeClr val="hlink"/>
                </a:solidFill>
                <a:latin typeface="Arial"/>
                <a:ea typeface="Arial"/>
                <a:cs typeface="Arial"/>
                <a:sym typeface="Arial"/>
                <a:hlinkClick r:id="rId10"/>
              </a:rPr>
              <a:t>FAIRdat</a:t>
            </a:r>
            <a:r>
              <a:rPr lang="en" sz="1800" u="sng">
                <a:solidFill>
                  <a:schemeClr val="hlink"/>
                </a:solidFill>
                <a:latin typeface="Arial"/>
                <a:ea typeface="Arial"/>
                <a:cs typeface="Arial"/>
                <a:sym typeface="Arial"/>
              </a:rPr>
              <a:t> </a:t>
            </a:r>
            <a:r>
              <a:rPr lang="en" sz="1800">
                <a:latin typeface="Arial"/>
                <a:ea typeface="Arial"/>
                <a:cs typeface="Arial"/>
                <a:sym typeface="Arial"/>
              </a:rPr>
              <a:t>and</a:t>
            </a:r>
            <a:r>
              <a:rPr lang="en" sz="1800">
                <a:uFill>
                  <a:noFill/>
                </a:uFill>
                <a:latin typeface="Arial"/>
                <a:ea typeface="Arial"/>
                <a:cs typeface="Arial"/>
                <a:sym typeface="Arial"/>
                <a:hlinkClick r:id="rId11"/>
              </a:rPr>
              <a:t> </a:t>
            </a:r>
            <a:r>
              <a:rPr lang="en" sz="1800" u="sng">
                <a:solidFill>
                  <a:schemeClr val="hlink"/>
                </a:solidFill>
                <a:latin typeface="Arial"/>
                <a:ea typeface="Arial"/>
                <a:cs typeface="Arial"/>
                <a:sym typeface="Arial"/>
                <a:hlinkClick r:id="rId12"/>
              </a:rPr>
              <a:t>FAIREnoug</a:t>
            </a:r>
            <a:r>
              <a:rPr lang="en" sz="1700" u="sng">
                <a:solidFill>
                  <a:schemeClr val="hlink"/>
                </a:solidFill>
                <a:latin typeface="Arial"/>
                <a:ea typeface="Arial"/>
                <a:cs typeface="Arial"/>
                <a:sym typeface="Arial"/>
                <a:hlinkClick r:id="rId13"/>
              </a:rPr>
              <a:t>h</a:t>
            </a:r>
            <a:endParaRPr sz="2000">
              <a:latin typeface="Arial"/>
              <a:ea typeface="Arial"/>
              <a:cs typeface="Arial"/>
              <a:sym typeface="Arial"/>
            </a:endParaRPr>
          </a:p>
          <a:p>
            <a:pPr indent="0" lvl="0" marL="0" rtl="0" algn="l">
              <a:lnSpc>
                <a:spcPct val="115000"/>
              </a:lnSpc>
              <a:spcBef>
                <a:spcPts val="1400"/>
              </a:spcBef>
              <a:spcAft>
                <a:spcPts val="0"/>
              </a:spcAft>
              <a:buClr>
                <a:schemeClr val="dk1"/>
              </a:buClr>
              <a:buSzPts val="1100"/>
              <a:buNone/>
            </a:pPr>
            <a:r>
              <a:t/>
            </a:r>
            <a:endParaRPr sz="1500">
              <a:latin typeface="Arial"/>
              <a:ea typeface="Arial"/>
              <a:cs typeface="Arial"/>
              <a:sym typeface="Arial"/>
            </a:endParaRPr>
          </a:p>
          <a:p>
            <a:pPr indent="-228600" lvl="0" marL="457200" rtl="0" algn="l">
              <a:lnSpc>
                <a:spcPct val="90000"/>
              </a:lnSpc>
              <a:spcBef>
                <a:spcPts val="750"/>
              </a:spcBef>
              <a:spcAft>
                <a:spcPts val="0"/>
              </a:spcAft>
              <a:buClr>
                <a:schemeClr val="dk1"/>
              </a:buClr>
              <a:buSzPts val="1800"/>
              <a:buNone/>
            </a:pPr>
            <a:r>
              <a:t/>
            </a:r>
            <a:endParaRPr/>
          </a:p>
        </p:txBody>
      </p:sp>
      <p:sp>
        <p:nvSpPr>
          <p:cNvPr id="309" name="Google Shape;309;p37"/>
          <p:cNvSpPr txBox="1"/>
          <p:nvPr/>
        </p:nvSpPr>
        <p:spPr>
          <a:xfrm>
            <a:off x="314500" y="3545675"/>
            <a:ext cx="8515200" cy="145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1155CC"/>
                </a:solidFill>
              </a:rPr>
              <a:t>LEARN MORE</a:t>
            </a:r>
            <a:endParaRPr b="1" sz="2600">
              <a:solidFill>
                <a:srgbClr val="1155CC"/>
              </a:solidFill>
            </a:endParaRPr>
          </a:p>
          <a:p>
            <a:pPr indent="0" lvl="0" marL="0" rtl="0" algn="ctr">
              <a:spcBef>
                <a:spcPts val="0"/>
              </a:spcBef>
              <a:spcAft>
                <a:spcPts val="0"/>
              </a:spcAft>
              <a:buNone/>
            </a:pPr>
            <a:r>
              <a:rPr b="1" lang="en" sz="1600" u="sng">
                <a:solidFill>
                  <a:schemeClr val="hlink"/>
                </a:solidFill>
                <a:hlinkClick r:id="rId14"/>
              </a:rPr>
              <a:t>https://www.fairsfair.eu/fairsfair-data-object-assessment-metrics-request-comments</a:t>
            </a:r>
            <a:r>
              <a:rPr b="1" lang="en" sz="2100"/>
              <a:t> </a:t>
            </a:r>
            <a:endParaRPr b="1" sz="2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38"/>
          <p:cNvPicPr preferRelativeResize="0"/>
          <p:nvPr/>
        </p:nvPicPr>
        <p:blipFill>
          <a:blip r:embed="rId3">
            <a:alphaModFix/>
          </a:blip>
          <a:stretch>
            <a:fillRect/>
          </a:stretch>
        </p:blipFill>
        <p:spPr>
          <a:xfrm>
            <a:off x="96872" y="37727"/>
            <a:ext cx="8535173" cy="48010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39"/>
          <p:cNvPicPr preferRelativeResize="0"/>
          <p:nvPr/>
        </p:nvPicPr>
        <p:blipFill>
          <a:blip r:embed="rId3">
            <a:alphaModFix/>
          </a:blip>
          <a:stretch>
            <a:fillRect/>
          </a:stretch>
        </p:blipFill>
        <p:spPr>
          <a:xfrm>
            <a:off x="946025" y="444700"/>
            <a:ext cx="7562851" cy="42541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0"/>
          <p:cNvSpPr/>
          <p:nvPr/>
        </p:nvSpPr>
        <p:spPr>
          <a:xfrm>
            <a:off x="441175" y="1397569"/>
            <a:ext cx="5936400" cy="1181100"/>
          </a:xfrm>
          <a:prstGeom prst="rect">
            <a:avLst/>
          </a:prstGeom>
          <a:solidFill>
            <a:srgbClr val="4470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40"/>
          <p:cNvSpPr txBox="1"/>
          <p:nvPr>
            <p:ph idx="12" type="sldNum"/>
          </p:nvPr>
        </p:nvSpPr>
        <p:spPr>
          <a:xfrm>
            <a:off x="22647" y="4894547"/>
            <a:ext cx="736500" cy="273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
        <p:nvSpPr>
          <p:cNvPr id="327" name="Google Shape;327;p40"/>
          <p:cNvSpPr/>
          <p:nvPr/>
        </p:nvSpPr>
        <p:spPr>
          <a:xfrm>
            <a:off x="7480277" y="3011606"/>
            <a:ext cx="1506000" cy="273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Arial"/>
                <a:ea typeface="Arial"/>
                <a:cs typeface="Arial"/>
                <a:sym typeface="Arial"/>
              </a:rPr>
              <a:t>© Marjan Grootveld</a:t>
            </a:r>
            <a:endParaRPr b="0" i="0" sz="1000" u="none" cap="none" strike="noStrike">
              <a:solidFill>
                <a:srgbClr val="FFFFFF"/>
              </a:solidFill>
              <a:latin typeface="Arial"/>
              <a:ea typeface="Arial"/>
              <a:cs typeface="Arial"/>
              <a:sym typeface="Arial"/>
            </a:endParaRPr>
          </a:p>
        </p:txBody>
      </p:sp>
      <p:sp>
        <p:nvSpPr>
          <p:cNvPr id="328" name="Google Shape;328;p40"/>
          <p:cNvSpPr txBox="1"/>
          <p:nvPr/>
        </p:nvSpPr>
        <p:spPr>
          <a:xfrm>
            <a:off x="43950" y="2759288"/>
            <a:ext cx="9144000" cy="19545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Clr>
                <a:schemeClr val="dk1"/>
              </a:buClr>
              <a:buSzPts val="2200"/>
              <a:buChar char="•"/>
            </a:pPr>
            <a:r>
              <a:rPr i="0" lang="en" sz="2200" u="none" cap="none" strike="noStrike">
                <a:solidFill>
                  <a:schemeClr val="dk1"/>
                </a:solidFill>
              </a:rPr>
              <a:t>Maximise coordination &amp; minimise unnecessary overlap or duplication</a:t>
            </a:r>
            <a:endParaRPr i="0" sz="2200" u="none" cap="none" strike="noStrike">
              <a:solidFill>
                <a:schemeClr val="dk1"/>
              </a:solidFill>
            </a:endParaRPr>
          </a:p>
          <a:p>
            <a:pPr indent="-107950" lvl="0" marL="628650" marR="0" rtl="0" algn="l">
              <a:lnSpc>
                <a:spcPct val="100000"/>
              </a:lnSpc>
              <a:spcBef>
                <a:spcPts val="0"/>
              </a:spcBef>
              <a:spcAft>
                <a:spcPts val="0"/>
              </a:spcAft>
              <a:buClr>
                <a:srgbClr val="000000"/>
              </a:buClr>
              <a:buSzPts val="1000"/>
              <a:buFont typeface="Arial"/>
              <a:buNone/>
            </a:pPr>
            <a:r>
              <a:t/>
            </a:r>
            <a:endParaRPr i="0" sz="800" u="none" cap="none" strike="noStrike">
              <a:solidFill>
                <a:schemeClr val="dk1"/>
              </a:solidFill>
            </a:endParaRPr>
          </a:p>
          <a:p>
            <a:pPr indent="-368300" lvl="0" marL="457200" marR="0" rtl="0" algn="l">
              <a:lnSpc>
                <a:spcPct val="100000"/>
              </a:lnSpc>
              <a:spcBef>
                <a:spcPts val="0"/>
              </a:spcBef>
              <a:spcAft>
                <a:spcPts val="0"/>
              </a:spcAft>
              <a:buClr>
                <a:schemeClr val="dk1"/>
              </a:buClr>
              <a:buSzPts val="2200"/>
              <a:buChar char="•"/>
            </a:pPr>
            <a:r>
              <a:rPr i="0" lang="en" sz="2200" u="none" cap="none" strike="noStrike">
                <a:solidFill>
                  <a:schemeClr val="dk1"/>
                </a:solidFill>
              </a:rPr>
              <a:t>Encourage the dovetailing of project activities with EOSC governance</a:t>
            </a:r>
            <a:endParaRPr i="0" sz="1200" u="none" cap="none" strike="noStrike">
              <a:solidFill>
                <a:srgbClr val="000000"/>
              </a:solidFill>
            </a:endParaRPr>
          </a:p>
          <a:p>
            <a:pPr indent="-107950" lvl="0" marL="628650" marR="0" rtl="0" algn="l">
              <a:lnSpc>
                <a:spcPct val="100000"/>
              </a:lnSpc>
              <a:spcBef>
                <a:spcPts val="0"/>
              </a:spcBef>
              <a:spcAft>
                <a:spcPts val="0"/>
              </a:spcAft>
              <a:buClr>
                <a:srgbClr val="000000"/>
              </a:buClr>
              <a:buSzPts val="1000"/>
              <a:buFont typeface="Arial"/>
              <a:buNone/>
            </a:pPr>
            <a:r>
              <a:t/>
            </a:r>
            <a:endParaRPr i="0" sz="800" u="none" cap="none" strike="noStrike">
              <a:solidFill>
                <a:schemeClr val="dk1"/>
              </a:solidFill>
            </a:endParaRPr>
          </a:p>
          <a:p>
            <a:pPr indent="-368300" lvl="0" marL="457200" marR="0" rtl="0" algn="l">
              <a:lnSpc>
                <a:spcPct val="100000"/>
              </a:lnSpc>
              <a:spcBef>
                <a:spcPts val="0"/>
              </a:spcBef>
              <a:spcAft>
                <a:spcPts val="0"/>
              </a:spcAft>
              <a:buClr>
                <a:schemeClr val="dk1"/>
              </a:buClr>
              <a:buSzPts val="2200"/>
              <a:buChar char="•"/>
            </a:pPr>
            <a:r>
              <a:rPr i="0" lang="en" sz="2200" u="none" cap="none" strike="noStrike">
                <a:solidFill>
                  <a:schemeClr val="dk1"/>
                </a:solidFill>
              </a:rPr>
              <a:t>Promote mechanisms to collaborate on turning FAIR into reality</a:t>
            </a:r>
            <a:endParaRPr i="0" sz="2200" u="none" cap="none" strike="noStrike">
              <a:solidFill>
                <a:schemeClr val="dk1"/>
              </a:solidFill>
            </a:endParaRPr>
          </a:p>
        </p:txBody>
      </p:sp>
      <p:sp>
        <p:nvSpPr>
          <p:cNvPr id="329" name="Google Shape;329;p40"/>
          <p:cNvSpPr txBox="1"/>
          <p:nvPr/>
        </p:nvSpPr>
        <p:spPr>
          <a:xfrm>
            <a:off x="664825" y="1490944"/>
            <a:ext cx="5489100" cy="99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i="0" lang="en" sz="2000" u="none" cap="none" strike="noStrike">
                <a:solidFill>
                  <a:srgbClr val="FFFFFF"/>
                </a:solidFill>
              </a:rPr>
              <a:t>Establishing a dialogue among the various projects and actors in the EOSC Ecosystem whose work touches on FAIR in order to:</a:t>
            </a:r>
            <a:endParaRPr i="0" sz="2000" u="none" cap="none" strike="noStrike">
              <a:solidFill>
                <a:srgbClr val="FFFFFF"/>
              </a:solidFill>
            </a:endParaRPr>
          </a:p>
        </p:txBody>
      </p:sp>
      <p:pic>
        <p:nvPicPr>
          <p:cNvPr id="330" name="Google Shape;330;p40"/>
          <p:cNvPicPr preferRelativeResize="0"/>
          <p:nvPr/>
        </p:nvPicPr>
        <p:blipFill rotWithShape="1">
          <a:blip r:embed="rId3">
            <a:alphaModFix/>
          </a:blip>
          <a:srcRect b="12885" l="10066" r="12915" t="10597"/>
          <a:stretch/>
        </p:blipFill>
        <p:spPr>
          <a:xfrm>
            <a:off x="6710175" y="1158310"/>
            <a:ext cx="1494861" cy="1485096"/>
          </a:xfrm>
          <a:prstGeom prst="rect">
            <a:avLst/>
          </a:prstGeom>
          <a:noFill/>
          <a:ln>
            <a:noFill/>
          </a:ln>
        </p:spPr>
      </p:pic>
      <p:pic>
        <p:nvPicPr>
          <p:cNvPr id="331" name="Google Shape;331;p40"/>
          <p:cNvPicPr preferRelativeResize="0"/>
          <p:nvPr/>
        </p:nvPicPr>
        <p:blipFill rotWithShape="1">
          <a:blip r:embed="rId4">
            <a:alphaModFix/>
          </a:blip>
          <a:srcRect b="0" l="0" r="0" t="0"/>
          <a:stretch/>
        </p:blipFill>
        <p:spPr>
          <a:xfrm>
            <a:off x="0" y="80159"/>
            <a:ext cx="4204700" cy="994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3"/>
          <p:cNvSpPr txBox="1"/>
          <p:nvPr>
            <p:ph idx="12" type="sldNum"/>
          </p:nvPr>
        </p:nvSpPr>
        <p:spPr>
          <a:xfrm>
            <a:off x="22647" y="4894547"/>
            <a:ext cx="736500" cy="2738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
              <a:t>‹#›</a:t>
            </a:fld>
            <a:endParaRPr/>
          </a:p>
        </p:txBody>
      </p:sp>
      <p:pic>
        <p:nvPicPr>
          <p:cNvPr id="108" name="Google Shape;108;p23"/>
          <p:cNvPicPr preferRelativeResize="0"/>
          <p:nvPr/>
        </p:nvPicPr>
        <p:blipFill rotWithShape="1">
          <a:blip r:embed="rId3">
            <a:alphaModFix/>
          </a:blip>
          <a:srcRect b="0" l="0" r="0" t="0"/>
          <a:stretch/>
        </p:blipFill>
        <p:spPr>
          <a:xfrm>
            <a:off x="134063" y="935454"/>
            <a:ext cx="1543380" cy="588628"/>
          </a:xfrm>
          <a:prstGeom prst="rect">
            <a:avLst/>
          </a:prstGeom>
          <a:noFill/>
          <a:ln>
            <a:noFill/>
          </a:ln>
        </p:spPr>
      </p:pic>
      <p:pic>
        <p:nvPicPr>
          <p:cNvPr id="109" name="Google Shape;109;p23"/>
          <p:cNvPicPr preferRelativeResize="0"/>
          <p:nvPr/>
        </p:nvPicPr>
        <p:blipFill rotWithShape="1">
          <a:blip r:embed="rId4">
            <a:alphaModFix/>
          </a:blip>
          <a:srcRect b="0" l="0" r="0" t="0"/>
          <a:stretch/>
        </p:blipFill>
        <p:spPr>
          <a:xfrm>
            <a:off x="2502011" y="1073297"/>
            <a:ext cx="1719353" cy="483688"/>
          </a:xfrm>
          <a:prstGeom prst="rect">
            <a:avLst/>
          </a:prstGeom>
          <a:noFill/>
          <a:ln>
            <a:noFill/>
          </a:ln>
        </p:spPr>
      </p:pic>
      <p:pic>
        <p:nvPicPr>
          <p:cNvPr id="110" name="Google Shape;110;p23"/>
          <p:cNvPicPr preferRelativeResize="0"/>
          <p:nvPr/>
        </p:nvPicPr>
        <p:blipFill rotWithShape="1">
          <a:blip r:embed="rId5">
            <a:alphaModFix/>
          </a:blip>
          <a:srcRect b="0" l="0" r="0" t="0"/>
          <a:stretch/>
        </p:blipFill>
        <p:spPr>
          <a:xfrm>
            <a:off x="4584498" y="687266"/>
            <a:ext cx="1808317" cy="1205545"/>
          </a:xfrm>
          <a:prstGeom prst="rect">
            <a:avLst/>
          </a:prstGeom>
          <a:noFill/>
          <a:ln>
            <a:noFill/>
          </a:ln>
        </p:spPr>
      </p:pic>
      <p:pic>
        <p:nvPicPr>
          <p:cNvPr id="111" name="Google Shape;111;p23"/>
          <p:cNvPicPr preferRelativeResize="0"/>
          <p:nvPr/>
        </p:nvPicPr>
        <p:blipFill rotWithShape="1">
          <a:blip r:embed="rId6">
            <a:alphaModFix/>
          </a:blip>
          <a:srcRect b="0" l="0" r="0" t="0"/>
          <a:stretch/>
        </p:blipFill>
        <p:spPr>
          <a:xfrm>
            <a:off x="-515171" y="1262396"/>
            <a:ext cx="2193936" cy="1462624"/>
          </a:xfrm>
          <a:prstGeom prst="rect">
            <a:avLst/>
          </a:prstGeom>
          <a:noFill/>
          <a:ln>
            <a:noFill/>
          </a:ln>
        </p:spPr>
      </p:pic>
      <p:pic>
        <p:nvPicPr>
          <p:cNvPr id="112" name="Google Shape;112;p23"/>
          <p:cNvPicPr preferRelativeResize="0"/>
          <p:nvPr/>
        </p:nvPicPr>
        <p:blipFill rotWithShape="1">
          <a:blip r:embed="rId7">
            <a:alphaModFix/>
          </a:blip>
          <a:srcRect b="0" l="0" r="0" t="0"/>
          <a:stretch/>
        </p:blipFill>
        <p:spPr>
          <a:xfrm>
            <a:off x="5250802" y="2280356"/>
            <a:ext cx="1491259" cy="994172"/>
          </a:xfrm>
          <a:prstGeom prst="rect">
            <a:avLst/>
          </a:prstGeom>
          <a:noFill/>
          <a:ln>
            <a:noFill/>
          </a:ln>
        </p:spPr>
      </p:pic>
      <p:pic>
        <p:nvPicPr>
          <p:cNvPr id="113" name="Google Shape;113;p23"/>
          <p:cNvPicPr preferRelativeResize="0"/>
          <p:nvPr/>
        </p:nvPicPr>
        <p:blipFill rotWithShape="1">
          <a:blip r:embed="rId8">
            <a:alphaModFix/>
          </a:blip>
          <a:srcRect b="0" l="0" r="0" t="0"/>
          <a:stretch/>
        </p:blipFill>
        <p:spPr>
          <a:xfrm>
            <a:off x="6060226" y="2642504"/>
            <a:ext cx="2292135" cy="1528089"/>
          </a:xfrm>
          <a:prstGeom prst="rect">
            <a:avLst/>
          </a:prstGeom>
          <a:noFill/>
          <a:ln>
            <a:noFill/>
          </a:ln>
        </p:spPr>
      </p:pic>
      <p:pic>
        <p:nvPicPr>
          <p:cNvPr id="114" name="Google Shape;114;p23"/>
          <p:cNvPicPr preferRelativeResize="0"/>
          <p:nvPr/>
        </p:nvPicPr>
        <p:blipFill rotWithShape="1">
          <a:blip r:embed="rId9">
            <a:alphaModFix/>
          </a:blip>
          <a:srcRect b="0" l="0" r="0" t="0"/>
          <a:stretch/>
        </p:blipFill>
        <p:spPr>
          <a:xfrm>
            <a:off x="7058843" y="2340197"/>
            <a:ext cx="1438664" cy="959110"/>
          </a:xfrm>
          <a:prstGeom prst="rect">
            <a:avLst/>
          </a:prstGeom>
          <a:noFill/>
          <a:ln>
            <a:noFill/>
          </a:ln>
        </p:spPr>
      </p:pic>
      <p:pic>
        <p:nvPicPr>
          <p:cNvPr id="115" name="Google Shape;115;p23"/>
          <p:cNvPicPr preferRelativeResize="0"/>
          <p:nvPr/>
        </p:nvPicPr>
        <p:blipFill rotWithShape="1">
          <a:blip r:embed="rId10">
            <a:alphaModFix/>
          </a:blip>
          <a:srcRect b="0" l="0" r="0" t="0"/>
          <a:stretch/>
        </p:blipFill>
        <p:spPr>
          <a:xfrm>
            <a:off x="1786396" y="2201743"/>
            <a:ext cx="1491259" cy="994172"/>
          </a:xfrm>
          <a:prstGeom prst="rect">
            <a:avLst/>
          </a:prstGeom>
          <a:noFill/>
          <a:ln>
            <a:noFill/>
          </a:ln>
        </p:spPr>
      </p:pic>
      <p:pic>
        <p:nvPicPr>
          <p:cNvPr id="116" name="Google Shape;116;p23"/>
          <p:cNvPicPr preferRelativeResize="0"/>
          <p:nvPr/>
        </p:nvPicPr>
        <p:blipFill rotWithShape="1">
          <a:blip r:embed="rId11">
            <a:alphaModFix/>
          </a:blip>
          <a:srcRect b="0" l="0" r="0" t="0"/>
          <a:stretch/>
        </p:blipFill>
        <p:spPr>
          <a:xfrm>
            <a:off x="6187849" y="3280086"/>
            <a:ext cx="2193936" cy="1462624"/>
          </a:xfrm>
          <a:prstGeom prst="rect">
            <a:avLst/>
          </a:prstGeom>
          <a:noFill/>
          <a:ln>
            <a:noFill/>
          </a:ln>
        </p:spPr>
      </p:pic>
      <p:pic>
        <p:nvPicPr>
          <p:cNvPr id="117" name="Google Shape;117;p23"/>
          <p:cNvPicPr preferRelativeResize="0"/>
          <p:nvPr/>
        </p:nvPicPr>
        <p:blipFill rotWithShape="1">
          <a:blip r:embed="rId12">
            <a:alphaModFix/>
          </a:blip>
          <a:srcRect b="0" l="0" r="0" t="0"/>
          <a:stretch/>
        </p:blipFill>
        <p:spPr>
          <a:xfrm>
            <a:off x="4296881" y="1581002"/>
            <a:ext cx="1253362" cy="835574"/>
          </a:xfrm>
          <a:prstGeom prst="rect">
            <a:avLst/>
          </a:prstGeom>
          <a:noFill/>
          <a:ln>
            <a:noFill/>
          </a:ln>
        </p:spPr>
      </p:pic>
      <p:pic>
        <p:nvPicPr>
          <p:cNvPr id="118" name="Google Shape;118;p23"/>
          <p:cNvPicPr preferRelativeResize="0"/>
          <p:nvPr/>
        </p:nvPicPr>
        <p:blipFill rotWithShape="1">
          <a:blip r:embed="rId13">
            <a:alphaModFix/>
          </a:blip>
          <a:srcRect b="0" l="0" r="0" t="0"/>
          <a:stretch/>
        </p:blipFill>
        <p:spPr>
          <a:xfrm>
            <a:off x="3621230" y="3104261"/>
            <a:ext cx="1951336" cy="1300891"/>
          </a:xfrm>
          <a:prstGeom prst="rect">
            <a:avLst/>
          </a:prstGeom>
          <a:noFill/>
          <a:ln>
            <a:noFill/>
          </a:ln>
        </p:spPr>
      </p:pic>
      <p:pic>
        <p:nvPicPr>
          <p:cNvPr id="119" name="Google Shape;119;p23"/>
          <p:cNvPicPr preferRelativeResize="0"/>
          <p:nvPr/>
        </p:nvPicPr>
        <p:blipFill rotWithShape="1">
          <a:blip r:embed="rId14">
            <a:alphaModFix/>
          </a:blip>
          <a:srcRect b="0" l="0" r="0" t="0"/>
          <a:stretch/>
        </p:blipFill>
        <p:spPr>
          <a:xfrm>
            <a:off x="4364905" y="4029780"/>
            <a:ext cx="1491259" cy="994172"/>
          </a:xfrm>
          <a:prstGeom prst="rect">
            <a:avLst/>
          </a:prstGeom>
          <a:noFill/>
          <a:ln>
            <a:noFill/>
          </a:ln>
        </p:spPr>
      </p:pic>
      <p:pic>
        <p:nvPicPr>
          <p:cNvPr id="120" name="Google Shape;120;p23"/>
          <p:cNvPicPr preferRelativeResize="0"/>
          <p:nvPr/>
        </p:nvPicPr>
        <p:blipFill rotWithShape="1">
          <a:blip r:embed="rId15">
            <a:alphaModFix/>
          </a:blip>
          <a:srcRect b="0" l="0" r="0" t="0"/>
          <a:stretch/>
        </p:blipFill>
        <p:spPr>
          <a:xfrm>
            <a:off x="1673795" y="2908886"/>
            <a:ext cx="1876248" cy="1250832"/>
          </a:xfrm>
          <a:prstGeom prst="rect">
            <a:avLst/>
          </a:prstGeom>
          <a:noFill/>
          <a:ln>
            <a:noFill/>
          </a:ln>
        </p:spPr>
      </p:pic>
      <p:pic>
        <p:nvPicPr>
          <p:cNvPr id="121" name="Google Shape;121;p23"/>
          <p:cNvPicPr preferRelativeResize="0"/>
          <p:nvPr/>
        </p:nvPicPr>
        <p:blipFill rotWithShape="1">
          <a:blip r:embed="rId16">
            <a:alphaModFix/>
          </a:blip>
          <a:srcRect b="0" l="0" r="0" t="0"/>
          <a:stretch/>
        </p:blipFill>
        <p:spPr>
          <a:xfrm>
            <a:off x="-519012" y="2133475"/>
            <a:ext cx="2392816" cy="1595211"/>
          </a:xfrm>
          <a:prstGeom prst="rect">
            <a:avLst/>
          </a:prstGeom>
          <a:noFill/>
          <a:ln>
            <a:noFill/>
          </a:ln>
        </p:spPr>
      </p:pic>
      <p:pic>
        <p:nvPicPr>
          <p:cNvPr id="122" name="Google Shape;122;p23"/>
          <p:cNvPicPr preferRelativeResize="0"/>
          <p:nvPr/>
        </p:nvPicPr>
        <p:blipFill rotWithShape="1">
          <a:blip r:embed="rId17">
            <a:alphaModFix/>
          </a:blip>
          <a:srcRect b="0" l="0" r="0" t="0"/>
          <a:stretch/>
        </p:blipFill>
        <p:spPr>
          <a:xfrm>
            <a:off x="1706761" y="1385280"/>
            <a:ext cx="1623618" cy="1082411"/>
          </a:xfrm>
          <a:prstGeom prst="rect">
            <a:avLst/>
          </a:prstGeom>
          <a:noFill/>
          <a:ln>
            <a:noFill/>
          </a:ln>
        </p:spPr>
      </p:pic>
      <p:pic>
        <p:nvPicPr>
          <p:cNvPr id="123" name="Google Shape;123;p23"/>
          <p:cNvPicPr preferRelativeResize="0"/>
          <p:nvPr/>
        </p:nvPicPr>
        <p:blipFill rotWithShape="1">
          <a:blip r:embed="rId18">
            <a:alphaModFix/>
          </a:blip>
          <a:srcRect b="0" l="0" r="0" t="0"/>
          <a:stretch/>
        </p:blipFill>
        <p:spPr>
          <a:xfrm>
            <a:off x="14772" y="3875879"/>
            <a:ext cx="1905936" cy="1270624"/>
          </a:xfrm>
          <a:prstGeom prst="rect">
            <a:avLst/>
          </a:prstGeom>
          <a:noFill/>
          <a:ln>
            <a:noFill/>
          </a:ln>
        </p:spPr>
      </p:pic>
      <p:pic>
        <p:nvPicPr>
          <p:cNvPr id="124" name="Google Shape;124;p23"/>
          <p:cNvPicPr preferRelativeResize="0"/>
          <p:nvPr/>
        </p:nvPicPr>
        <p:blipFill rotWithShape="1">
          <a:blip r:embed="rId19">
            <a:alphaModFix/>
          </a:blip>
          <a:srcRect b="0" l="0" r="0" t="0"/>
          <a:stretch/>
        </p:blipFill>
        <p:spPr>
          <a:xfrm>
            <a:off x="1711383" y="3741351"/>
            <a:ext cx="2193936" cy="1462624"/>
          </a:xfrm>
          <a:prstGeom prst="rect">
            <a:avLst/>
          </a:prstGeom>
          <a:noFill/>
          <a:ln>
            <a:noFill/>
          </a:ln>
        </p:spPr>
      </p:pic>
      <p:pic>
        <p:nvPicPr>
          <p:cNvPr id="125" name="Google Shape;125;p23"/>
          <p:cNvPicPr preferRelativeResize="0"/>
          <p:nvPr/>
        </p:nvPicPr>
        <p:blipFill rotWithShape="1">
          <a:blip r:embed="rId20">
            <a:alphaModFix/>
          </a:blip>
          <a:srcRect b="0" l="0" r="0" t="0"/>
          <a:stretch/>
        </p:blipFill>
        <p:spPr>
          <a:xfrm>
            <a:off x="6634223" y="3921439"/>
            <a:ext cx="1757130" cy="1171420"/>
          </a:xfrm>
          <a:prstGeom prst="rect">
            <a:avLst/>
          </a:prstGeom>
          <a:noFill/>
          <a:ln>
            <a:noFill/>
          </a:ln>
        </p:spPr>
      </p:pic>
      <p:pic>
        <p:nvPicPr>
          <p:cNvPr id="126" name="Google Shape;126;p23"/>
          <p:cNvPicPr preferRelativeResize="0"/>
          <p:nvPr/>
        </p:nvPicPr>
        <p:blipFill rotWithShape="1">
          <a:blip r:embed="rId21">
            <a:alphaModFix/>
          </a:blip>
          <a:srcRect b="0" l="0" r="0" t="0"/>
          <a:stretch/>
        </p:blipFill>
        <p:spPr>
          <a:xfrm>
            <a:off x="5769" y="3224684"/>
            <a:ext cx="1701959" cy="1134639"/>
          </a:xfrm>
          <a:prstGeom prst="rect">
            <a:avLst/>
          </a:prstGeom>
          <a:noFill/>
          <a:ln>
            <a:noFill/>
          </a:ln>
        </p:spPr>
      </p:pic>
      <p:pic>
        <p:nvPicPr>
          <p:cNvPr id="127" name="Google Shape;127;p23"/>
          <p:cNvPicPr preferRelativeResize="0"/>
          <p:nvPr/>
        </p:nvPicPr>
        <p:blipFill rotWithShape="1">
          <a:blip r:embed="rId22">
            <a:alphaModFix/>
          </a:blip>
          <a:srcRect b="0" l="0" r="0" t="0"/>
          <a:stretch/>
        </p:blipFill>
        <p:spPr>
          <a:xfrm>
            <a:off x="3005304" y="2168630"/>
            <a:ext cx="2121352" cy="1414235"/>
          </a:xfrm>
          <a:prstGeom prst="rect">
            <a:avLst/>
          </a:prstGeom>
          <a:noFill/>
          <a:ln>
            <a:noFill/>
          </a:ln>
        </p:spPr>
      </p:pic>
      <p:pic>
        <p:nvPicPr>
          <p:cNvPr id="128" name="Google Shape;128;p23"/>
          <p:cNvPicPr preferRelativeResize="0"/>
          <p:nvPr/>
        </p:nvPicPr>
        <p:blipFill rotWithShape="1">
          <a:blip r:embed="rId23">
            <a:alphaModFix/>
          </a:blip>
          <a:srcRect b="0" l="0" r="0" t="0"/>
          <a:stretch/>
        </p:blipFill>
        <p:spPr>
          <a:xfrm>
            <a:off x="6173698" y="1305554"/>
            <a:ext cx="2142857" cy="1428571"/>
          </a:xfrm>
          <a:prstGeom prst="rect">
            <a:avLst/>
          </a:prstGeom>
          <a:noFill/>
          <a:ln>
            <a:noFill/>
          </a:ln>
        </p:spPr>
      </p:pic>
      <p:sp>
        <p:nvSpPr>
          <p:cNvPr id="129" name="Google Shape;129;p23"/>
          <p:cNvSpPr txBox="1"/>
          <p:nvPr>
            <p:ph type="title"/>
          </p:nvPr>
        </p:nvSpPr>
        <p:spPr>
          <a:xfrm>
            <a:off x="11400" y="108544"/>
            <a:ext cx="9121200" cy="9942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sz="4800"/>
              <a:t>FAIRsFAIR partners</a:t>
            </a:r>
            <a:endParaRPr sz="4800"/>
          </a:p>
        </p:txBody>
      </p:sp>
      <p:pic>
        <p:nvPicPr>
          <p:cNvPr id="130" name="Google Shape;130;p23"/>
          <p:cNvPicPr preferRelativeResize="0"/>
          <p:nvPr/>
        </p:nvPicPr>
        <p:blipFill>
          <a:blip r:embed="rId24">
            <a:alphaModFix/>
          </a:blip>
          <a:stretch>
            <a:fillRect/>
          </a:stretch>
        </p:blipFill>
        <p:spPr>
          <a:xfrm>
            <a:off x="6634225" y="1013156"/>
            <a:ext cx="1757125" cy="4332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41"/>
          <p:cNvPicPr preferRelativeResize="0"/>
          <p:nvPr/>
        </p:nvPicPr>
        <p:blipFill rotWithShape="1">
          <a:blip r:embed="rId3">
            <a:alphaModFix/>
          </a:blip>
          <a:srcRect b="0" l="0" r="0" t="0"/>
          <a:stretch/>
        </p:blipFill>
        <p:spPr>
          <a:xfrm>
            <a:off x="395234" y="620485"/>
            <a:ext cx="6430944" cy="4180114"/>
          </a:xfrm>
          <a:prstGeom prst="rect">
            <a:avLst/>
          </a:prstGeom>
          <a:noFill/>
          <a:ln>
            <a:noFill/>
          </a:ln>
        </p:spPr>
      </p:pic>
      <p:sp>
        <p:nvSpPr>
          <p:cNvPr id="338" name="Google Shape;338;p41"/>
          <p:cNvSpPr/>
          <p:nvPr/>
        </p:nvSpPr>
        <p:spPr>
          <a:xfrm>
            <a:off x="2137558" y="122199"/>
            <a:ext cx="6722700" cy="392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 sz="2800" u="none" cap="none" strike="noStrike">
                <a:solidFill>
                  <a:srgbClr val="4470A7"/>
                </a:solidFill>
                <a:latin typeface="Calibri"/>
                <a:ea typeface="Calibri"/>
                <a:cs typeface="Calibri"/>
                <a:sym typeface="Calibri"/>
              </a:rPr>
              <a:t>Primary stakeholders in the EOSC Ecosystem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2"/>
          <p:cNvSpPr txBox="1"/>
          <p:nvPr>
            <p:ph idx="12" type="sldNum"/>
          </p:nvPr>
        </p:nvSpPr>
        <p:spPr>
          <a:xfrm>
            <a:off x="22647" y="4894547"/>
            <a:ext cx="736500" cy="273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
        <p:nvSpPr>
          <p:cNvPr id="344" name="Google Shape;344;p42"/>
          <p:cNvSpPr txBox="1"/>
          <p:nvPr>
            <p:ph idx="4294967295" type="body"/>
          </p:nvPr>
        </p:nvSpPr>
        <p:spPr>
          <a:xfrm>
            <a:off x="190300" y="1549025"/>
            <a:ext cx="5052600" cy="1701900"/>
          </a:xfrm>
          <a:prstGeom prst="rect">
            <a:avLst/>
          </a:prstGeom>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None/>
            </a:pPr>
            <a:r>
              <a:rPr lang="en" sz="1200"/>
              <a:t>Between 29 April and 11 June 2020 FAIRsFAIR brought together the EOSC Working Groups, INFRAEOSC5 projects, ESFRI clusters, and the FAIR Champions to share information on the progress of FAIR-oriented activities and to discuss commonalities and priorities. </a:t>
            </a:r>
            <a:endParaRPr sz="1200"/>
          </a:p>
          <a:p>
            <a:pPr indent="0" lvl="0" marL="0" rtl="0" algn="l">
              <a:lnSpc>
                <a:spcPct val="100000"/>
              </a:lnSpc>
              <a:spcBef>
                <a:spcPts val="0"/>
              </a:spcBef>
              <a:spcAft>
                <a:spcPts val="0"/>
              </a:spcAft>
              <a:buNone/>
            </a:pPr>
            <a:r>
              <a:t/>
            </a:r>
            <a:endParaRPr sz="1100">
              <a:latin typeface="Arial"/>
              <a:ea typeface="Arial"/>
              <a:cs typeface="Arial"/>
              <a:sym typeface="Arial"/>
            </a:endParaRPr>
          </a:p>
          <a:p>
            <a:pPr indent="0" lvl="0" marL="0" rtl="0" algn="l">
              <a:lnSpc>
                <a:spcPct val="100000"/>
              </a:lnSpc>
              <a:spcBef>
                <a:spcPts val="0"/>
              </a:spcBef>
              <a:spcAft>
                <a:spcPts val="0"/>
              </a:spcAft>
              <a:buNone/>
            </a:pPr>
            <a:r>
              <a:rPr lang="en" sz="1100">
                <a:latin typeface="Arial"/>
                <a:ea typeface="Arial"/>
                <a:cs typeface="Arial"/>
                <a:sym typeface="Arial"/>
              </a:rPr>
              <a:t>On 3 September 2020 Ingrid Dillo and Marjan Grootveld presented a report on the workshop outcomes at the </a:t>
            </a:r>
            <a:r>
              <a:rPr b="1" lang="en" sz="1100">
                <a:latin typeface="Arial"/>
                <a:ea typeface="Arial"/>
                <a:cs typeface="Arial"/>
                <a:sym typeface="Arial"/>
              </a:rPr>
              <a:t>EOSC FAIR Working Group meeting.</a:t>
            </a:r>
            <a:endParaRPr b="1" sz="1200"/>
          </a:p>
          <a:p>
            <a:pPr indent="0" lvl="0" marL="0" rtl="0" algn="l">
              <a:lnSpc>
                <a:spcPct val="100000"/>
              </a:lnSpc>
              <a:spcBef>
                <a:spcPts val="0"/>
              </a:spcBef>
              <a:spcAft>
                <a:spcPts val="0"/>
              </a:spcAft>
              <a:buNone/>
            </a:pPr>
            <a:r>
              <a:t/>
            </a:r>
            <a:endParaRPr sz="2200"/>
          </a:p>
        </p:txBody>
      </p:sp>
      <p:pic>
        <p:nvPicPr>
          <p:cNvPr id="345" name="Google Shape;345;p42"/>
          <p:cNvPicPr preferRelativeResize="0"/>
          <p:nvPr/>
        </p:nvPicPr>
        <p:blipFill rotWithShape="1">
          <a:blip r:embed="rId3">
            <a:alphaModFix/>
          </a:blip>
          <a:srcRect b="0" l="0" r="0" t="0"/>
          <a:stretch/>
        </p:blipFill>
        <p:spPr>
          <a:xfrm>
            <a:off x="0" y="80159"/>
            <a:ext cx="4204700" cy="994275"/>
          </a:xfrm>
          <a:prstGeom prst="rect">
            <a:avLst/>
          </a:prstGeom>
          <a:noFill/>
          <a:ln>
            <a:noFill/>
          </a:ln>
        </p:spPr>
      </p:pic>
      <p:sp>
        <p:nvSpPr>
          <p:cNvPr id="346" name="Google Shape;346;p42"/>
          <p:cNvSpPr txBox="1"/>
          <p:nvPr>
            <p:ph type="title"/>
          </p:nvPr>
        </p:nvSpPr>
        <p:spPr>
          <a:xfrm>
            <a:off x="652325" y="816695"/>
            <a:ext cx="7886700" cy="99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sz="3000"/>
              <a:t>Second Workshop </a:t>
            </a:r>
            <a:endParaRPr sz="3000"/>
          </a:p>
        </p:txBody>
      </p:sp>
      <p:pic>
        <p:nvPicPr>
          <p:cNvPr id="347" name="Google Shape;347;p42"/>
          <p:cNvPicPr preferRelativeResize="0"/>
          <p:nvPr/>
        </p:nvPicPr>
        <p:blipFill>
          <a:blip r:embed="rId4">
            <a:alphaModFix/>
          </a:blip>
          <a:stretch>
            <a:fillRect/>
          </a:stretch>
        </p:blipFill>
        <p:spPr>
          <a:xfrm>
            <a:off x="5323300" y="116225"/>
            <a:ext cx="3685402" cy="3685402"/>
          </a:xfrm>
          <a:prstGeom prst="rect">
            <a:avLst/>
          </a:prstGeom>
          <a:noFill/>
          <a:ln>
            <a:noFill/>
          </a:ln>
        </p:spPr>
      </p:pic>
      <p:sp>
        <p:nvSpPr>
          <p:cNvPr id="348" name="Google Shape;348;p42"/>
          <p:cNvSpPr txBox="1"/>
          <p:nvPr/>
        </p:nvSpPr>
        <p:spPr>
          <a:xfrm>
            <a:off x="5930000" y="3891050"/>
            <a:ext cx="2648100" cy="834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750"/>
              </a:spcBef>
              <a:spcAft>
                <a:spcPts val="0"/>
              </a:spcAft>
              <a:buNone/>
            </a:pPr>
            <a:r>
              <a:rPr lang="en" sz="1100" u="sng">
                <a:solidFill>
                  <a:schemeClr val="hlink"/>
                </a:solidFill>
                <a:latin typeface="Calibri"/>
                <a:ea typeface="Calibri"/>
                <a:cs typeface="Calibri"/>
                <a:sym typeface="Calibri"/>
                <a:hlinkClick r:id="rId5"/>
              </a:rPr>
              <a:t>► Workshop recordings and presentations</a:t>
            </a:r>
            <a:endParaRPr sz="1100">
              <a:solidFill>
                <a:schemeClr val="dk1"/>
              </a:solidFill>
              <a:latin typeface="Calibri"/>
              <a:ea typeface="Calibri"/>
              <a:cs typeface="Calibri"/>
              <a:sym typeface="Calibri"/>
            </a:endParaRPr>
          </a:p>
          <a:p>
            <a:pPr indent="0" lvl="0" marL="0" rtl="0" algn="l">
              <a:lnSpc>
                <a:spcPct val="90000"/>
              </a:lnSpc>
              <a:spcBef>
                <a:spcPts val="750"/>
              </a:spcBef>
              <a:spcAft>
                <a:spcPts val="0"/>
              </a:spcAft>
              <a:buNone/>
            </a:pPr>
            <a:r>
              <a:rPr lang="en" sz="1100" u="sng">
                <a:solidFill>
                  <a:schemeClr val="hlink"/>
                </a:solidFill>
                <a:latin typeface="Calibri"/>
                <a:ea typeface="Calibri"/>
                <a:cs typeface="Calibri"/>
                <a:sym typeface="Calibri"/>
                <a:hlinkClick r:id="rId6"/>
              </a:rPr>
              <a:t>► Report</a:t>
            </a:r>
            <a:r>
              <a:rPr lang="en" sz="1100">
                <a:solidFill>
                  <a:schemeClr val="dk1"/>
                </a:solidFill>
                <a:latin typeface="Calibri"/>
                <a:ea typeface="Calibri"/>
                <a:cs typeface="Calibri"/>
                <a:sym typeface="Calibri"/>
              </a:rPr>
              <a:t> </a:t>
            </a:r>
            <a:endParaRPr sz="2300">
              <a:solidFill>
                <a:schemeClr val="dk1"/>
              </a:solidFill>
              <a:latin typeface="Calibri"/>
              <a:ea typeface="Calibri"/>
              <a:cs typeface="Calibri"/>
              <a:sym typeface="Calibri"/>
            </a:endParaRPr>
          </a:p>
          <a:p>
            <a:pPr indent="0" lvl="0" marL="0" rtl="0" algn="l">
              <a:lnSpc>
                <a:spcPct val="90000"/>
              </a:lnSpc>
              <a:spcBef>
                <a:spcPts val="750"/>
              </a:spcBef>
              <a:spcAft>
                <a:spcPts val="0"/>
              </a:spcAft>
              <a:buNone/>
            </a:pPr>
            <a:r>
              <a:rPr lang="en" sz="1100" u="sng">
                <a:solidFill>
                  <a:schemeClr val="hlink"/>
                </a:solidFill>
                <a:latin typeface="Calibri"/>
                <a:ea typeface="Calibri"/>
                <a:cs typeface="Calibri"/>
                <a:sym typeface="Calibri"/>
                <a:hlinkClick r:id="rId7"/>
              </a:rPr>
              <a:t>► </a:t>
            </a:r>
            <a:r>
              <a:rPr lang="en" sz="1100" u="sng">
                <a:solidFill>
                  <a:schemeClr val="hlink"/>
                </a:solidFill>
                <a:latin typeface="Calibri"/>
                <a:ea typeface="Calibri"/>
                <a:cs typeface="Calibri"/>
                <a:sym typeface="Calibri"/>
                <a:hlinkClick r:id="rId8"/>
              </a:rPr>
              <a:t>Summary Overview</a:t>
            </a:r>
            <a:endParaRPr sz="1100">
              <a:solidFill>
                <a:schemeClr val="dk1"/>
              </a:solidFill>
              <a:latin typeface="Calibri"/>
              <a:ea typeface="Calibri"/>
              <a:cs typeface="Calibri"/>
              <a:sym typeface="Calibri"/>
            </a:endParaRPr>
          </a:p>
        </p:txBody>
      </p:sp>
      <p:sp>
        <p:nvSpPr>
          <p:cNvPr id="349" name="Google Shape;349;p42"/>
          <p:cNvSpPr txBox="1"/>
          <p:nvPr>
            <p:ph idx="4294967295" type="body"/>
          </p:nvPr>
        </p:nvSpPr>
        <p:spPr>
          <a:xfrm>
            <a:off x="103300" y="3307550"/>
            <a:ext cx="5226600" cy="3139200"/>
          </a:xfrm>
          <a:prstGeom prst="rect">
            <a:avLst/>
          </a:prstGeom>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None/>
            </a:pPr>
            <a:r>
              <a:rPr b="1" lang="en" sz="1200"/>
              <a:t>Key Recommendations</a:t>
            </a:r>
            <a:endParaRPr b="1" sz="1200"/>
          </a:p>
          <a:p>
            <a:pPr indent="-304800" lvl="0" marL="457200" marR="0" rtl="0" algn="l">
              <a:lnSpc>
                <a:spcPct val="100000"/>
              </a:lnSpc>
              <a:spcBef>
                <a:spcPts val="0"/>
              </a:spcBef>
              <a:spcAft>
                <a:spcPts val="0"/>
              </a:spcAft>
              <a:buSzPts val="1200"/>
              <a:buChar char="•"/>
            </a:pPr>
            <a:r>
              <a:rPr lang="en" sz="1200"/>
              <a:t>EOSC Governance to facilitate additional activities in under-represented areas (Recommendations 6, 8, 11, 13) through EOSC co-creation, Horizon Europe funding or other initiatives</a:t>
            </a:r>
            <a:endParaRPr sz="1200"/>
          </a:p>
          <a:p>
            <a:pPr indent="-304800" lvl="0" marL="457200" marR="0" rtl="0" algn="l">
              <a:lnSpc>
                <a:spcPct val="100000"/>
              </a:lnSpc>
              <a:spcBef>
                <a:spcPts val="0"/>
              </a:spcBef>
              <a:spcAft>
                <a:spcPts val="0"/>
              </a:spcAft>
              <a:buSzPts val="1200"/>
              <a:buChar char="•"/>
            </a:pPr>
            <a:r>
              <a:rPr lang="en" sz="1200"/>
              <a:t>Supporting recommendation 23 to be reclassified as a priority recommendation</a:t>
            </a:r>
            <a:endParaRPr sz="1200"/>
          </a:p>
          <a:p>
            <a:pPr indent="-304800" lvl="0" marL="457200" marR="0" rtl="0" algn="l">
              <a:lnSpc>
                <a:spcPct val="100000"/>
              </a:lnSpc>
              <a:spcBef>
                <a:spcPts val="0"/>
              </a:spcBef>
              <a:spcAft>
                <a:spcPts val="0"/>
              </a:spcAft>
              <a:buSzPts val="1200"/>
              <a:buChar char="•"/>
            </a:pPr>
            <a:r>
              <a:rPr lang="en" sz="1200"/>
              <a:t>Gaps to be addressed in the Turning FAIR into Reality Action Plan</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3"/>
          <p:cNvSpPr txBox="1"/>
          <p:nvPr>
            <p:ph idx="12" type="sldNum"/>
          </p:nvPr>
        </p:nvSpPr>
        <p:spPr>
          <a:xfrm>
            <a:off x="22647" y="4894547"/>
            <a:ext cx="736500" cy="273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355" name="Google Shape;355;p43"/>
          <p:cNvSpPr txBox="1"/>
          <p:nvPr>
            <p:ph type="title"/>
          </p:nvPr>
        </p:nvSpPr>
        <p:spPr>
          <a:xfrm>
            <a:off x="628650" y="273845"/>
            <a:ext cx="7886700" cy="99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The third workshop</a:t>
            </a:r>
            <a:endParaRPr/>
          </a:p>
        </p:txBody>
      </p:sp>
      <p:sp>
        <p:nvSpPr>
          <p:cNvPr id="356" name="Google Shape;356;p43"/>
          <p:cNvSpPr txBox="1"/>
          <p:nvPr>
            <p:ph idx="4294967295" type="body"/>
          </p:nvPr>
        </p:nvSpPr>
        <p:spPr>
          <a:xfrm>
            <a:off x="628650" y="1369219"/>
            <a:ext cx="7886700" cy="3263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 sz="1500">
                <a:latin typeface="Arial"/>
                <a:ea typeface="Arial"/>
                <a:cs typeface="Arial"/>
                <a:sym typeface="Arial"/>
              </a:rPr>
              <a:t>The third Synchronisation Force Workshop is planned to take place from </a:t>
            </a:r>
            <a:r>
              <a:rPr b="1" lang="en" sz="1500">
                <a:latin typeface="Arial"/>
                <a:ea typeface="Arial"/>
                <a:cs typeface="Arial"/>
                <a:sym typeface="Arial"/>
              </a:rPr>
              <a:t>3 May 2021 to 11 June 2021</a:t>
            </a:r>
            <a:r>
              <a:rPr lang="en" sz="1500">
                <a:latin typeface="Arial"/>
                <a:ea typeface="Arial"/>
                <a:cs typeface="Arial"/>
                <a:sym typeface="Arial"/>
              </a:rPr>
              <a:t>, to take another and final snapshot of the status of the implementation of the recommendations from the Turning FAIR into Reality report.</a:t>
            </a:r>
            <a:endParaRPr/>
          </a:p>
        </p:txBody>
      </p:sp>
      <p:pic>
        <p:nvPicPr>
          <p:cNvPr id="357" name="Google Shape;357;p43"/>
          <p:cNvPicPr preferRelativeResize="0"/>
          <p:nvPr/>
        </p:nvPicPr>
        <p:blipFill rotWithShape="1">
          <a:blip r:embed="rId3">
            <a:alphaModFix/>
          </a:blip>
          <a:srcRect b="0" l="0" r="0" t="0"/>
          <a:stretch/>
        </p:blipFill>
        <p:spPr>
          <a:xfrm>
            <a:off x="3043090" y="2192600"/>
            <a:ext cx="6027960" cy="2598875"/>
          </a:xfrm>
          <a:prstGeom prst="rect">
            <a:avLst/>
          </a:prstGeom>
          <a:noFill/>
          <a:ln>
            <a:noFill/>
          </a:ln>
        </p:spPr>
      </p:pic>
      <p:sp>
        <p:nvSpPr>
          <p:cNvPr id="358" name="Google Shape;358;p43"/>
          <p:cNvSpPr txBox="1"/>
          <p:nvPr/>
        </p:nvSpPr>
        <p:spPr>
          <a:xfrm>
            <a:off x="628650" y="2208025"/>
            <a:ext cx="2510400" cy="2172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None/>
            </a:pPr>
            <a:r>
              <a:rPr lang="en" sz="1500">
                <a:solidFill>
                  <a:schemeClr val="dk1"/>
                </a:solidFill>
              </a:rPr>
              <a:t>In preparing for that workshop, FAIRsFAIR will also consider how better to engage the horizontal e-infrastructure projects and the ESFRI cluster projects as well as the </a:t>
            </a:r>
            <a:r>
              <a:rPr b="1" lang="en" sz="1500">
                <a:solidFill>
                  <a:schemeClr val="dk1"/>
                </a:solidFill>
              </a:rPr>
              <a:t>EOSC Association</a:t>
            </a:r>
            <a:endParaRPr b="1" sz="2800">
              <a:solidFill>
                <a:schemeClr val="dk1"/>
              </a:solidFill>
              <a:latin typeface="Calibri"/>
              <a:ea typeface="Calibri"/>
              <a:cs typeface="Calibri"/>
              <a:sym typeface="Calibri"/>
            </a:endParaRPr>
          </a:p>
        </p:txBody>
      </p:sp>
      <p:sp>
        <p:nvSpPr>
          <p:cNvPr id="359" name="Google Shape;359;p43"/>
          <p:cNvSpPr/>
          <p:nvPr/>
        </p:nvSpPr>
        <p:spPr>
          <a:xfrm>
            <a:off x="3123100" y="2192600"/>
            <a:ext cx="2249700" cy="345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3"/>
          <p:cNvSpPr/>
          <p:nvPr/>
        </p:nvSpPr>
        <p:spPr>
          <a:xfrm>
            <a:off x="3860150" y="2501400"/>
            <a:ext cx="1142700" cy="45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4"/>
          <p:cNvSpPr txBox="1"/>
          <p:nvPr>
            <p:ph type="title"/>
          </p:nvPr>
        </p:nvSpPr>
        <p:spPr>
          <a:xfrm>
            <a:off x="628650" y="45244"/>
            <a:ext cx="7886700" cy="9942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800"/>
              </a:spcBef>
              <a:spcAft>
                <a:spcPts val="600"/>
              </a:spcAft>
              <a:buSzPts val="1800"/>
              <a:buNone/>
            </a:pPr>
            <a:r>
              <a:rPr lang="en" sz="3400">
                <a:latin typeface="Arial"/>
                <a:ea typeface="Arial"/>
                <a:cs typeface="Arial"/>
                <a:sym typeface="Arial"/>
              </a:rPr>
              <a:t>You as FAIRsFAIR ambassador</a:t>
            </a:r>
            <a:endParaRPr sz="3400">
              <a:latin typeface="Arial"/>
              <a:ea typeface="Arial"/>
              <a:cs typeface="Arial"/>
              <a:sym typeface="Arial"/>
            </a:endParaRPr>
          </a:p>
        </p:txBody>
      </p:sp>
      <p:sp>
        <p:nvSpPr>
          <p:cNvPr id="367" name="Google Shape;367;p44"/>
          <p:cNvSpPr txBox="1"/>
          <p:nvPr>
            <p:ph idx="12" type="sldNum"/>
          </p:nvPr>
        </p:nvSpPr>
        <p:spPr>
          <a:xfrm>
            <a:off x="22647" y="4608797"/>
            <a:ext cx="736500" cy="273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
        <p:nvSpPr>
          <p:cNvPr id="368" name="Google Shape;368;p44"/>
          <p:cNvSpPr txBox="1"/>
          <p:nvPr/>
        </p:nvSpPr>
        <p:spPr>
          <a:xfrm>
            <a:off x="-75150" y="968519"/>
            <a:ext cx="9294300" cy="547500"/>
          </a:xfrm>
          <a:prstGeom prst="rect">
            <a:avLst/>
          </a:prstGeom>
          <a:solidFill>
            <a:srgbClr val="1C458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Arial"/>
                <a:ea typeface="Arial"/>
                <a:cs typeface="Arial"/>
                <a:sym typeface="Arial"/>
              </a:rPr>
              <a:t>FAIRsFAIR in a Nutshell </a:t>
            </a:r>
            <a:r>
              <a:rPr b="1" i="0" lang="en" sz="1600" u="sng" cap="none" strike="noStrike">
                <a:solidFill>
                  <a:srgbClr val="FFFFFF"/>
                </a:solidFill>
                <a:latin typeface="Arial"/>
                <a:ea typeface="Arial"/>
                <a:cs typeface="Arial"/>
                <a:sym typeface="Arial"/>
                <a:hlinkClick r:id="rId3">
                  <a:extLst>
                    <a:ext uri="{A12FA001-AC4F-418D-AE19-62706E023703}">
                      <ahyp:hlinkClr val="tx"/>
                    </a:ext>
                  </a:extLst>
                </a:hlinkClick>
              </a:rPr>
              <a:t>https://www.fairsfair.eu/fairsfair-nutshell</a:t>
            </a:r>
            <a:r>
              <a:rPr b="1" i="0" lang="en" sz="1600" u="none" cap="none" strike="noStrike">
                <a:solidFill>
                  <a:srgbClr val="FFFFFF"/>
                </a:solidFill>
                <a:latin typeface="Arial"/>
                <a:ea typeface="Arial"/>
                <a:cs typeface="Arial"/>
                <a:sym typeface="Arial"/>
              </a:rPr>
              <a:t> </a:t>
            </a:r>
            <a:endParaRPr b="1" i="0" sz="16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Useful materials for sharing &amp; distribution</a:t>
            </a:r>
            <a:endParaRPr b="1" i="0" sz="1400" u="none" cap="none" strike="noStrike">
              <a:solidFill>
                <a:srgbClr val="FFFFFF"/>
              </a:solidFill>
              <a:latin typeface="Arial"/>
              <a:ea typeface="Arial"/>
              <a:cs typeface="Arial"/>
              <a:sym typeface="Arial"/>
            </a:endParaRPr>
          </a:p>
        </p:txBody>
      </p:sp>
      <p:sp>
        <p:nvSpPr>
          <p:cNvPr id="369" name="Google Shape;369;p44"/>
          <p:cNvSpPr txBox="1"/>
          <p:nvPr/>
        </p:nvSpPr>
        <p:spPr>
          <a:xfrm>
            <a:off x="228600" y="3052875"/>
            <a:ext cx="3395100" cy="1881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Clr>
                <a:srgbClr val="000000"/>
              </a:buClr>
              <a:buSzPts val="1300"/>
              <a:buFont typeface="Arial"/>
              <a:buNone/>
            </a:pPr>
            <a:r>
              <a:rPr b="1" i="0" lang="en" sz="1300" u="none" cap="none" strike="noStrike">
                <a:solidFill>
                  <a:schemeClr val="dk1"/>
                </a:solidFill>
                <a:latin typeface="Arial"/>
                <a:ea typeface="Arial"/>
                <a:cs typeface="Arial"/>
                <a:sym typeface="Arial"/>
              </a:rPr>
              <a:t>For dissemination &amp; social media share</a:t>
            </a:r>
            <a:endParaRPr b="1" i="0" sz="13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en" sz="1100" u="sng" cap="none" strike="noStrike">
                <a:solidFill>
                  <a:schemeClr val="hlink"/>
                </a:solidFill>
                <a:latin typeface="Arial"/>
                <a:ea typeface="Arial"/>
                <a:cs typeface="Arial"/>
                <a:sym typeface="Arial"/>
                <a:hlinkClick r:id="rId4"/>
              </a:rPr>
              <a:t>FAIRsFAIR videos</a:t>
            </a:r>
            <a:endParaRPr sz="1100" u="sng">
              <a:solidFill>
                <a:schemeClr val="hlink"/>
              </a:solidFill>
            </a:endParaRPr>
          </a:p>
          <a:p>
            <a:pPr indent="-298450" lvl="0" marL="457200" marR="0" rtl="0" algn="l">
              <a:lnSpc>
                <a:spcPct val="100000"/>
              </a:lnSpc>
              <a:spcBef>
                <a:spcPts val="0"/>
              </a:spcBef>
              <a:spcAft>
                <a:spcPts val="0"/>
              </a:spcAft>
              <a:buClr>
                <a:schemeClr val="hlink"/>
              </a:buClr>
              <a:buSzPts val="1100"/>
              <a:buChar char="●"/>
            </a:pPr>
            <a:r>
              <a:rPr lang="en" sz="1100" u="sng">
                <a:solidFill>
                  <a:schemeClr val="hlink"/>
                </a:solidFill>
                <a:hlinkClick r:id="rId5"/>
              </a:rPr>
              <a:t>FAIRsFAIR podcasts</a:t>
            </a:r>
            <a:endParaRPr sz="1100" u="sng">
              <a:solidFill>
                <a:schemeClr val="hlink"/>
              </a:solidFill>
            </a:endParaRPr>
          </a:p>
          <a:p>
            <a:pPr indent="-298450" lvl="0" marL="457200" marR="0" rtl="0" algn="l">
              <a:lnSpc>
                <a:spcPct val="100000"/>
              </a:lnSpc>
              <a:spcBef>
                <a:spcPts val="0"/>
              </a:spcBef>
              <a:spcAft>
                <a:spcPts val="0"/>
              </a:spcAft>
              <a:buClr>
                <a:schemeClr val="dk1"/>
              </a:buClr>
              <a:buSzPts val="1100"/>
              <a:buFont typeface="Arial"/>
              <a:buChar char="●"/>
            </a:pPr>
            <a:r>
              <a:rPr b="0" i="0" lang="en" sz="1100" u="sng" cap="none" strike="noStrike">
                <a:solidFill>
                  <a:schemeClr val="hlink"/>
                </a:solidFill>
                <a:latin typeface="Arial"/>
                <a:ea typeface="Arial"/>
                <a:cs typeface="Arial"/>
                <a:sym typeface="Arial"/>
                <a:hlinkClick r:id="rId6"/>
              </a:rPr>
              <a:t>Twitter channel</a:t>
            </a:r>
            <a:endParaRPr b="0" i="0" sz="1100" u="sng" cap="none" strike="noStrike">
              <a:solidFill>
                <a:schemeClr val="hlink"/>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en" sz="1100" u="sng" cap="none" strike="noStrike">
                <a:solidFill>
                  <a:schemeClr val="hlink"/>
                </a:solidFill>
                <a:latin typeface="Arial"/>
                <a:ea typeface="Arial"/>
                <a:cs typeface="Arial"/>
                <a:sym typeface="Arial"/>
                <a:hlinkClick r:id="rId7"/>
              </a:rPr>
              <a:t>LinkedIn page</a:t>
            </a:r>
            <a:endParaRPr b="0" i="0" sz="1100" u="sng" cap="none" strike="noStrike">
              <a:solidFill>
                <a:schemeClr val="hlink"/>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en" sz="1100" u="sng" cap="none" strike="noStrike">
                <a:solidFill>
                  <a:schemeClr val="hlink"/>
                </a:solidFill>
                <a:latin typeface="Arial"/>
                <a:ea typeface="Arial"/>
                <a:cs typeface="Arial"/>
                <a:sym typeface="Arial"/>
                <a:hlinkClick r:id="rId8"/>
              </a:rPr>
              <a:t>Youtube account</a:t>
            </a:r>
            <a:endParaRPr b="0" i="0" sz="1100" u="sng" cap="none" strike="noStrike">
              <a:solidFill>
                <a:schemeClr val="hlink"/>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en" sz="1100" u="sng" cap="none" strike="noStrike">
                <a:solidFill>
                  <a:schemeClr val="hlink"/>
                </a:solidFill>
                <a:latin typeface="Arial"/>
                <a:ea typeface="Arial"/>
                <a:cs typeface="Arial"/>
                <a:sym typeface="Arial"/>
                <a:hlinkClick r:id="rId9"/>
              </a:rPr>
              <a:t>FAIRsFAIR standard logo (png)</a:t>
            </a:r>
            <a:endParaRPr b="0" i="0" sz="1100" u="sng" cap="none" strike="noStrike">
              <a:solidFill>
                <a:schemeClr val="hlink"/>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en" sz="1100" u="sng" cap="none" strike="noStrike">
                <a:solidFill>
                  <a:schemeClr val="hlink"/>
                </a:solidFill>
                <a:latin typeface="Arial"/>
                <a:ea typeface="Arial"/>
                <a:cs typeface="Arial"/>
                <a:sym typeface="Arial"/>
                <a:hlinkClick r:id="rId10"/>
              </a:rPr>
              <a:t>FAIRsFAIR square logo (png)</a:t>
            </a:r>
            <a:endParaRPr b="0" i="0" sz="1100" u="sng" cap="none" strike="noStrike">
              <a:solidFill>
                <a:schemeClr val="hlink"/>
              </a:solidFill>
              <a:latin typeface="Arial"/>
              <a:ea typeface="Arial"/>
              <a:cs typeface="Arial"/>
              <a:sym typeface="Arial"/>
            </a:endParaRPr>
          </a:p>
        </p:txBody>
      </p:sp>
      <p:sp>
        <p:nvSpPr>
          <p:cNvPr id="370" name="Google Shape;370;p44"/>
          <p:cNvSpPr txBox="1"/>
          <p:nvPr/>
        </p:nvSpPr>
        <p:spPr>
          <a:xfrm>
            <a:off x="228600" y="1644100"/>
            <a:ext cx="3395100" cy="188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chemeClr val="dk1"/>
                </a:solidFill>
                <a:latin typeface="Arial"/>
                <a:ea typeface="Arial"/>
                <a:cs typeface="Arial"/>
                <a:sym typeface="Arial"/>
              </a:rPr>
              <a:t>About FAIRsFAIR</a:t>
            </a:r>
            <a:endParaRPr b="1" i="0" sz="13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en" sz="1100" u="sng" cap="none" strike="noStrike">
                <a:solidFill>
                  <a:schemeClr val="hlink"/>
                </a:solidFill>
                <a:latin typeface="Arial"/>
                <a:ea typeface="Arial"/>
                <a:cs typeface="Arial"/>
                <a:sym typeface="Arial"/>
                <a:hlinkClick r:id="rId11"/>
              </a:rPr>
              <a:t>FAIRsFAIR, Fostering FAIR Data Culture &amp; Practices in Europe Flyer, March 2019</a:t>
            </a:r>
            <a:endParaRPr b="0" i="0" sz="1100" u="none" cap="none" strike="noStrike">
              <a:solidFill>
                <a:schemeClr val="hlink"/>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en" sz="1100" u="sng" cap="none" strike="noStrike">
                <a:solidFill>
                  <a:schemeClr val="hlink"/>
                </a:solidFill>
                <a:latin typeface="Arial"/>
                <a:ea typeface="Arial"/>
                <a:cs typeface="Arial"/>
                <a:sym typeface="Arial"/>
                <a:hlinkClick r:id="rId12"/>
              </a:rPr>
              <a:t>FAIRsFAIR main outputs. Infographics, September 2019</a:t>
            </a:r>
            <a:endParaRPr b="0" i="0" sz="1100" u="none" cap="none" strike="noStrike">
              <a:solidFill>
                <a:schemeClr val="hlink"/>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en" sz="1100" u="sng" cap="none" strike="noStrike">
                <a:solidFill>
                  <a:schemeClr val="hlink"/>
                </a:solidFill>
                <a:latin typeface="Arial"/>
                <a:ea typeface="Arial"/>
                <a:cs typeface="Arial"/>
                <a:sym typeface="Arial"/>
                <a:hlinkClick r:id="rId13"/>
              </a:rPr>
              <a:t>Embracing a FAIR Culture. FAIRsFAIR poster at the EOSC-Hub week. May 2020</a:t>
            </a:r>
            <a:endParaRPr b="0" i="0" sz="1100" u="none" cap="none" strike="noStrike">
              <a:solidFill>
                <a:schemeClr val="hlink"/>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en" sz="1100" u="sng" cap="none" strike="noStrike">
                <a:solidFill>
                  <a:schemeClr val="hlink"/>
                </a:solidFill>
                <a:latin typeface="Arial"/>
                <a:ea typeface="Arial"/>
                <a:cs typeface="Arial"/>
                <a:sym typeface="Arial"/>
                <a:hlinkClick r:id="rId14"/>
              </a:rPr>
              <a:t>FAIRsFAIR &amp; EOSC infographic</a:t>
            </a:r>
            <a:endParaRPr b="0" i="0" sz="1100" u="none" cap="none" strike="noStrike">
              <a:solidFill>
                <a:schemeClr val="hlink"/>
              </a:solidFill>
              <a:latin typeface="Arial"/>
              <a:ea typeface="Arial"/>
              <a:cs typeface="Arial"/>
              <a:sym typeface="Arial"/>
            </a:endParaRPr>
          </a:p>
        </p:txBody>
      </p:sp>
      <p:cxnSp>
        <p:nvCxnSpPr>
          <p:cNvPr id="371" name="Google Shape;371;p44"/>
          <p:cNvCxnSpPr/>
          <p:nvPr/>
        </p:nvCxnSpPr>
        <p:spPr>
          <a:xfrm flipH="1">
            <a:off x="3699975" y="1938225"/>
            <a:ext cx="7500" cy="2496300"/>
          </a:xfrm>
          <a:prstGeom prst="straightConnector1">
            <a:avLst/>
          </a:prstGeom>
          <a:noFill/>
          <a:ln cap="flat" cmpd="sng" w="38100">
            <a:solidFill>
              <a:srgbClr val="0B5394"/>
            </a:solidFill>
            <a:prstDash val="solid"/>
            <a:round/>
            <a:headEnd len="sm" w="sm" type="none"/>
            <a:tailEnd len="sm" w="sm" type="none"/>
          </a:ln>
        </p:spPr>
      </p:cxnSp>
      <p:sp>
        <p:nvSpPr>
          <p:cNvPr id="372" name="Google Shape;372;p44"/>
          <p:cNvSpPr/>
          <p:nvPr/>
        </p:nvSpPr>
        <p:spPr>
          <a:xfrm>
            <a:off x="3938161" y="2205725"/>
            <a:ext cx="4567200" cy="117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 sz="1300">
                <a:solidFill>
                  <a:schemeClr val="dk1"/>
                </a:solidFill>
              </a:rPr>
              <a:t>FAIRsFAIR Readings</a:t>
            </a:r>
            <a:endParaRPr b="1" sz="1300">
              <a:solidFill>
                <a:schemeClr val="dk1"/>
              </a:solidFill>
            </a:endParaRPr>
          </a:p>
          <a:p>
            <a:pPr indent="-266700" lvl="0" marL="285750" marR="0" rtl="0" algn="l">
              <a:lnSpc>
                <a:spcPct val="100000"/>
              </a:lnSpc>
              <a:spcBef>
                <a:spcPts val="0"/>
              </a:spcBef>
              <a:spcAft>
                <a:spcPts val="0"/>
              </a:spcAft>
              <a:buClr>
                <a:srgbClr val="000000"/>
              </a:buClr>
              <a:buSzPts val="1300"/>
              <a:buFont typeface="Arial"/>
              <a:buChar char="•"/>
            </a:pPr>
            <a:r>
              <a:rPr b="0" i="0" lang="en" sz="1300" u="sng" cap="none" strike="noStrike">
                <a:solidFill>
                  <a:schemeClr val="hlink"/>
                </a:solidFill>
                <a:latin typeface="Arial"/>
                <a:ea typeface="Arial"/>
                <a:cs typeface="Arial"/>
                <a:sym typeface="Arial"/>
                <a:hlinkClick r:id="rId15"/>
              </a:rPr>
              <a:t>FAIRsFAIR documents for community review</a:t>
            </a:r>
            <a:endParaRPr b="0" i="0" sz="1300" u="none" cap="none" strike="noStrike">
              <a:solidFill>
                <a:srgbClr val="000000"/>
              </a:solidFill>
              <a:latin typeface="Arial"/>
              <a:ea typeface="Arial"/>
              <a:cs typeface="Arial"/>
              <a:sym typeface="Arial"/>
            </a:endParaRPr>
          </a:p>
          <a:p>
            <a:pPr indent="-266700" lvl="0" marL="285750" marR="0" rtl="0" algn="l">
              <a:lnSpc>
                <a:spcPct val="100000"/>
              </a:lnSpc>
              <a:spcBef>
                <a:spcPts val="0"/>
              </a:spcBef>
              <a:spcAft>
                <a:spcPts val="0"/>
              </a:spcAft>
              <a:buClr>
                <a:srgbClr val="000000"/>
              </a:buClr>
              <a:buSzPts val="1300"/>
              <a:buFont typeface="Arial"/>
              <a:buChar char="•"/>
            </a:pPr>
            <a:r>
              <a:rPr b="0" i="0" lang="en" sz="1300" u="sng" cap="none" strike="noStrike">
                <a:solidFill>
                  <a:schemeClr val="hlink"/>
                </a:solidFill>
                <a:latin typeface="Arial"/>
                <a:ea typeface="Arial"/>
                <a:cs typeface="Arial"/>
                <a:sym typeface="Arial"/>
                <a:hlinkClick r:id="rId16"/>
              </a:rPr>
              <a:t>Deliverables and milestones</a:t>
            </a:r>
            <a:endParaRPr b="0" i="0" sz="1300" u="none" cap="none" strike="noStrike">
              <a:solidFill>
                <a:srgbClr val="000000"/>
              </a:solidFill>
              <a:latin typeface="Arial"/>
              <a:ea typeface="Arial"/>
              <a:cs typeface="Arial"/>
              <a:sym typeface="Arial"/>
            </a:endParaRPr>
          </a:p>
          <a:p>
            <a:pPr indent="-266700" lvl="0" marL="285750" marR="0" rtl="0" algn="l">
              <a:lnSpc>
                <a:spcPct val="100000"/>
              </a:lnSpc>
              <a:spcBef>
                <a:spcPts val="0"/>
              </a:spcBef>
              <a:spcAft>
                <a:spcPts val="0"/>
              </a:spcAft>
              <a:buClr>
                <a:srgbClr val="000000"/>
              </a:buClr>
              <a:buSzPts val="1300"/>
              <a:buFont typeface="Arial"/>
              <a:buChar char="•"/>
            </a:pPr>
            <a:r>
              <a:rPr b="0" i="0" lang="en" sz="1300" u="sng" cap="none" strike="noStrike">
                <a:solidFill>
                  <a:schemeClr val="hlink"/>
                </a:solidFill>
                <a:latin typeface="Arial"/>
                <a:ea typeface="Arial"/>
                <a:cs typeface="Arial"/>
                <a:sym typeface="Arial"/>
                <a:hlinkClick r:id="rId17"/>
              </a:rPr>
              <a:t>Presentations</a:t>
            </a:r>
            <a:endParaRPr b="0" i="0" sz="1300" u="none" cap="none" strike="noStrike">
              <a:solidFill>
                <a:srgbClr val="000000"/>
              </a:solidFill>
              <a:latin typeface="Arial"/>
              <a:ea typeface="Arial"/>
              <a:cs typeface="Arial"/>
              <a:sym typeface="Arial"/>
            </a:endParaRPr>
          </a:p>
          <a:p>
            <a:pPr indent="-266700" lvl="0" marL="285750" marR="0" rtl="0" algn="l">
              <a:lnSpc>
                <a:spcPct val="100000"/>
              </a:lnSpc>
              <a:spcBef>
                <a:spcPts val="0"/>
              </a:spcBef>
              <a:spcAft>
                <a:spcPts val="0"/>
              </a:spcAft>
              <a:buClr>
                <a:srgbClr val="000000"/>
              </a:buClr>
              <a:buSzPts val="1300"/>
              <a:buFont typeface="Arial"/>
              <a:buChar char="•"/>
            </a:pPr>
            <a:r>
              <a:rPr b="0" i="0" lang="en" sz="1300" u="sng" cap="none" strike="noStrike">
                <a:solidFill>
                  <a:schemeClr val="hlink"/>
                </a:solidFill>
                <a:latin typeface="Arial"/>
                <a:ea typeface="Arial"/>
                <a:cs typeface="Arial"/>
                <a:sym typeface="Arial"/>
                <a:hlinkClick r:id="rId18"/>
              </a:rPr>
              <a:t>Articles and blogposts</a:t>
            </a:r>
            <a:endParaRPr b="0" i="0" sz="1300" u="none" cap="none" strike="noStrike">
              <a:solidFill>
                <a:srgbClr val="000000"/>
              </a:solidFill>
              <a:latin typeface="Arial"/>
              <a:ea typeface="Arial"/>
              <a:cs typeface="Arial"/>
              <a:sym typeface="Arial"/>
            </a:endParaRPr>
          </a:p>
          <a:p>
            <a:pPr indent="-266700" lvl="0" marL="285750" marR="0" rtl="0" algn="l">
              <a:lnSpc>
                <a:spcPct val="100000"/>
              </a:lnSpc>
              <a:spcBef>
                <a:spcPts val="0"/>
              </a:spcBef>
              <a:spcAft>
                <a:spcPts val="0"/>
              </a:spcAft>
              <a:buClr>
                <a:srgbClr val="000000"/>
              </a:buClr>
              <a:buSzPts val="1300"/>
              <a:buFont typeface="Arial"/>
              <a:buChar char="•"/>
            </a:pPr>
            <a:r>
              <a:rPr b="0" i="0" lang="en" sz="1300" u="sng" cap="none" strike="noStrike">
                <a:solidFill>
                  <a:schemeClr val="hlink"/>
                </a:solidFill>
                <a:latin typeface="Arial"/>
                <a:ea typeface="Arial"/>
                <a:cs typeface="Arial"/>
                <a:sym typeface="Arial"/>
                <a:hlinkClick r:id="rId19"/>
              </a:rPr>
              <a:t>Newsletters</a:t>
            </a:r>
            <a:endParaRPr b="0" i="0" sz="1300" u="none" cap="none" strike="noStrike">
              <a:solidFill>
                <a:srgbClr val="000000"/>
              </a:solidFill>
              <a:latin typeface="Arial"/>
              <a:ea typeface="Arial"/>
              <a:cs typeface="Arial"/>
              <a:sym typeface="Arial"/>
            </a:endParaRPr>
          </a:p>
          <a:p>
            <a:pPr indent="-266700" lvl="0" marL="285750" marR="0" rtl="0" algn="l">
              <a:lnSpc>
                <a:spcPct val="100000"/>
              </a:lnSpc>
              <a:spcBef>
                <a:spcPts val="0"/>
              </a:spcBef>
              <a:spcAft>
                <a:spcPts val="0"/>
              </a:spcAft>
              <a:buClr>
                <a:srgbClr val="000000"/>
              </a:buClr>
              <a:buSzPts val="1300"/>
              <a:buFont typeface="Arial"/>
              <a:buChar char="•"/>
            </a:pPr>
            <a:r>
              <a:rPr b="0" i="0" lang="en" sz="1300" u="sng" cap="none" strike="noStrike">
                <a:solidFill>
                  <a:schemeClr val="hlink"/>
                </a:solidFill>
                <a:latin typeface="Arial"/>
                <a:ea typeface="Arial"/>
                <a:cs typeface="Arial"/>
                <a:sym typeface="Arial"/>
                <a:hlinkClick r:id="rId20"/>
              </a:rPr>
              <a:t>Other Outputs</a:t>
            </a:r>
            <a:endParaRPr b="0" i="0" sz="1300" u="none" cap="none" strike="noStrike">
              <a:solidFill>
                <a:srgbClr val="000000"/>
              </a:solidFill>
              <a:latin typeface="Arial"/>
              <a:ea typeface="Arial"/>
              <a:cs typeface="Arial"/>
              <a:sym typeface="Arial"/>
            </a:endParaRPr>
          </a:p>
        </p:txBody>
      </p:sp>
      <p:sp>
        <p:nvSpPr>
          <p:cNvPr id="373" name="Google Shape;373;p44"/>
          <p:cNvSpPr txBox="1"/>
          <p:nvPr/>
        </p:nvSpPr>
        <p:spPr>
          <a:xfrm>
            <a:off x="3938161" y="3198837"/>
            <a:ext cx="3000000" cy="407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Clr>
                <a:srgbClr val="000000"/>
              </a:buClr>
              <a:buSzPts val="1300"/>
              <a:buFont typeface="Arial"/>
              <a:buNone/>
            </a:pPr>
            <a:r>
              <a:t/>
            </a:r>
            <a:endParaRPr b="1" sz="1300">
              <a:solidFill>
                <a:schemeClr val="dk1"/>
              </a:solidFill>
            </a:endParaRPr>
          </a:p>
        </p:txBody>
      </p:sp>
      <p:sp>
        <p:nvSpPr>
          <p:cNvPr id="374" name="Google Shape;374;p44"/>
          <p:cNvSpPr/>
          <p:nvPr/>
        </p:nvSpPr>
        <p:spPr>
          <a:xfrm>
            <a:off x="4041975" y="3742398"/>
            <a:ext cx="3975900" cy="866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None/>
            </a:pPr>
            <a:r>
              <a:rPr b="1" lang="en" sz="1300">
                <a:solidFill>
                  <a:schemeClr val="dk1"/>
                </a:solidFill>
              </a:rPr>
              <a:t>FAIRsFAIR Software &amp; Tools</a:t>
            </a:r>
            <a:endParaRPr b="1" sz="1300">
              <a:solidFill>
                <a:schemeClr val="dk1"/>
              </a:solidFill>
            </a:endParaRPr>
          </a:p>
          <a:p>
            <a:pPr indent="-266700" lvl="0" marL="285750" marR="0" rtl="0" algn="l">
              <a:lnSpc>
                <a:spcPct val="100000"/>
              </a:lnSpc>
              <a:spcBef>
                <a:spcPts val="0"/>
              </a:spcBef>
              <a:spcAft>
                <a:spcPts val="0"/>
              </a:spcAft>
              <a:buClr>
                <a:srgbClr val="000000"/>
              </a:buClr>
              <a:buSzPts val="1300"/>
              <a:buFont typeface="Arial"/>
              <a:buChar char="•"/>
            </a:pPr>
            <a:r>
              <a:rPr b="0" i="0" lang="en" sz="1300" u="sng" cap="none" strike="noStrike">
                <a:solidFill>
                  <a:schemeClr val="hlink"/>
                </a:solidFill>
                <a:latin typeface="Arial"/>
                <a:ea typeface="Arial"/>
                <a:cs typeface="Arial"/>
                <a:sym typeface="Arial"/>
                <a:hlinkClick r:id="rId21"/>
              </a:rPr>
              <a:t>FAIR Aware</a:t>
            </a:r>
            <a:endParaRPr b="0" i="0" sz="1300" u="none" cap="none" strike="noStrike">
              <a:solidFill>
                <a:srgbClr val="000000"/>
              </a:solidFill>
              <a:latin typeface="Arial"/>
              <a:ea typeface="Arial"/>
              <a:cs typeface="Arial"/>
              <a:sym typeface="Arial"/>
            </a:endParaRPr>
          </a:p>
          <a:p>
            <a:pPr indent="-266700" lvl="0" marL="285750" marR="0" rtl="0" algn="l">
              <a:lnSpc>
                <a:spcPct val="100000"/>
              </a:lnSpc>
              <a:spcBef>
                <a:spcPts val="0"/>
              </a:spcBef>
              <a:spcAft>
                <a:spcPts val="0"/>
              </a:spcAft>
              <a:buClr>
                <a:srgbClr val="000000"/>
              </a:buClr>
              <a:buSzPts val="1300"/>
              <a:buFont typeface="Arial"/>
              <a:buChar char="•"/>
            </a:pPr>
            <a:r>
              <a:rPr b="0" i="0" lang="en" sz="1300" u="sng" cap="none" strike="noStrike">
                <a:solidFill>
                  <a:schemeClr val="hlink"/>
                </a:solidFill>
                <a:latin typeface="Arial"/>
                <a:ea typeface="Arial"/>
                <a:cs typeface="Arial"/>
                <a:sym typeface="Arial"/>
                <a:hlinkClick r:id="rId22"/>
              </a:rPr>
              <a:t>FAIR Data Object Assessment Metrics</a:t>
            </a:r>
            <a:endParaRPr sz="1300"/>
          </a:p>
          <a:p>
            <a:pPr indent="-266700" lvl="0" marL="285750" marR="0" rtl="0" algn="l">
              <a:lnSpc>
                <a:spcPct val="100000"/>
              </a:lnSpc>
              <a:spcBef>
                <a:spcPts val="0"/>
              </a:spcBef>
              <a:spcAft>
                <a:spcPts val="0"/>
              </a:spcAft>
              <a:buSzPts val="1300"/>
              <a:buChar char="•"/>
            </a:pPr>
            <a:r>
              <a:rPr lang="en" sz="1300" u="sng">
                <a:solidFill>
                  <a:schemeClr val="hlink"/>
                </a:solidFill>
                <a:hlinkClick r:id="rId23"/>
              </a:rPr>
              <a:t>F-UJI</a:t>
            </a:r>
            <a:endParaRPr sz="1300"/>
          </a:p>
          <a:p>
            <a:pPr indent="-184150" lvl="0" marL="285750" marR="0" rtl="0" algn="l">
              <a:lnSpc>
                <a:spcPct val="100000"/>
              </a:lnSpc>
              <a:spcBef>
                <a:spcPts val="0"/>
              </a:spcBef>
              <a:spcAft>
                <a:spcPts val="0"/>
              </a:spcAft>
              <a:buClr>
                <a:srgbClr val="000000"/>
              </a:buClr>
              <a:buSzPts val="1600"/>
              <a:buFont typeface="Arial"/>
              <a:buNone/>
            </a:pPr>
            <a:r>
              <a:t/>
            </a:r>
            <a:endParaRPr b="1" i="0" sz="1300" u="none" cap="none" strike="noStrike">
              <a:solidFill>
                <a:srgbClr val="000000"/>
              </a:solidFill>
              <a:latin typeface="Arial"/>
              <a:ea typeface="Arial"/>
              <a:cs typeface="Arial"/>
              <a:sym typeface="Arial"/>
            </a:endParaRPr>
          </a:p>
        </p:txBody>
      </p:sp>
      <p:sp>
        <p:nvSpPr>
          <p:cNvPr id="375" name="Google Shape;375;p44"/>
          <p:cNvSpPr txBox="1"/>
          <p:nvPr/>
        </p:nvSpPr>
        <p:spPr>
          <a:xfrm>
            <a:off x="3977954" y="1644101"/>
            <a:ext cx="4903800" cy="49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300">
                <a:solidFill>
                  <a:schemeClr val="dk1"/>
                </a:solidFill>
              </a:rPr>
              <a:t>FAIRsFAIR deposited outputs are periodically added to the</a:t>
            </a:r>
            <a:r>
              <a:rPr lang="en" sz="1300">
                <a:solidFill>
                  <a:schemeClr val="dk1"/>
                </a:solidFill>
                <a:uFill>
                  <a:noFill/>
                </a:uFill>
                <a:hlinkClick r:id="rId24">
                  <a:extLst>
                    <a:ext uri="{A12FA001-AC4F-418D-AE19-62706E023703}">
                      <ahyp:hlinkClr val="tx"/>
                    </a:ext>
                  </a:extLst>
                </a:hlinkClick>
              </a:rPr>
              <a:t> </a:t>
            </a:r>
            <a:r>
              <a:rPr b="1" lang="en" sz="1300">
                <a:solidFill>
                  <a:schemeClr val="dk1"/>
                </a:solidFill>
                <a:uFill>
                  <a:noFill/>
                </a:uFill>
                <a:hlinkClick r:id="rId25">
                  <a:extLst>
                    <a:ext uri="{A12FA001-AC4F-418D-AE19-62706E023703}">
                      <ahyp:hlinkClr val="tx"/>
                    </a:ext>
                  </a:extLst>
                </a:hlinkClick>
              </a:rPr>
              <a:t>FAIRsFAIR community on Zenodo</a:t>
            </a:r>
            <a:endParaRPr b="1" sz="13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5"/>
          <p:cNvSpPr txBox="1"/>
          <p:nvPr>
            <p:ph idx="12" type="sldNum"/>
          </p:nvPr>
        </p:nvSpPr>
        <p:spPr>
          <a:xfrm>
            <a:off x="22647" y="4894547"/>
            <a:ext cx="736500" cy="2738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
        <p:nvSpPr>
          <p:cNvPr id="381" name="Google Shape;381;p45"/>
          <p:cNvSpPr txBox="1"/>
          <p:nvPr/>
        </p:nvSpPr>
        <p:spPr>
          <a:xfrm>
            <a:off x="595086" y="658100"/>
            <a:ext cx="8403770" cy="70687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1670C9"/>
              </a:buClr>
              <a:buSzPts val="4000"/>
              <a:buFont typeface="Source Sans Pro"/>
              <a:buNone/>
            </a:pPr>
            <a:r>
              <a:t/>
            </a:r>
            <a:endParaRPr/>
          </a:p>
        </p:txBody>
      </p:sp>
      <p:pic>
        <p:nvPicPr>
          <p:cNvPr id="382" name="Google Shape;382;p45"/>
          <p:cNvPicPr preferRelativeResize="0"/>
          <p:nvPr/>
        </p:nvPicPr>
        <p:blipFill rotWithShape="1">
          <a:blip r:embed="rId3">
            <a:alphaModFix/>
          </a:blip>
          <a:srcRect b="0" l="0" r="0" t="0"/>
          <a:stretch/>
        </p:blipFill>
        <p:spPr>
          <a:xfrm>
            <a:off x="365577" y="2727532"/>
            <a:ext cx="413294" cy="413294"/>
          </a:xfrm>
          <a:prstGeom prst="rect">
            <a:avLst/>
          </a:prstGeom>
          <a:gradFill>
            <a:gsLst>
              <a:gs pos="0">
                <a:srgbClr val="306CD7"/>
              </a:gs>
              <a:gs pos="100000">
                <a:srgbClr val="90B0FF"/>
              </a:gs>
            </a:gsLst>
            <a:lin ang="16200000" scaled="0"/>
          </a:gradFill>
          <a:ln>
            <a:noFill/>
          </a:ln>
          <a:effectLst>
            <a:outerShdw blurRad="40000" rotWithShape="0" dir="5400000" dist="23000">
              <a:srgbClr val="000000">
                <a:alpha val="34901"/>
              </a:srgbClr>
            </a:outerShdw>
          </a:effectLst>
        </p:spPr>
      </p:pic>
      <p:sp>
        <p:nvSpPr>
          <p:cNvPr id="383" name="Google Shape;383;p45"/>
          <p:cNvSpPr/>
          <p:nvPr/>
        </p:nvSpPr>
        <p:spPr>
          <a:xfrm>
            <a:off x="1094302" y="2784137"/>
            <a:ext cx="2289409" cy="30008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2000" u="sng" cap="none" strike="noStrike">
                <a:solidFill>
                  <a:schemeClr val="hlink"/>
                </a:solidFill>
                <a:latin typeface="Arial"/>
                <a:ea typeface="Arial"/>
                <a:cs typeface="Arial"/>
                <a:sym typeface="Arial"/>
                <a:hlinkClick r:id="rId4"/>
              </a:rPr>
              <a:t>@FAIRsFAIR_eu</a:t>
            </a:r>
            <a:r>
              <a:rPr b="1" i="0" lang="en" sz="2000" u="none" cap="none" strike="noStrike">
                <a:solidFill>
                  <a:srgbClr val="46688E"/>
                </a:solidFill>
                <a:latin typeface="Arial"/>
                <a:ea typeface="Arial"/>
                <a:cs typeface="Arial"/>
                <a:sym typeface="Arial"/>
              </a:rPr>
              <a:t> </a:t>
            </a:r>
            <a:endParaRPr/>
          </a:p>
        </p:txBody>
      </p:sp>
      <p:pic>
        <p:nvPicPr>
          <p:cNvPr id="384" name="Google Shape;384;p45"/>
          <p:cNvPicPr preferRelativeResize="0"/>
          <p:nvPr/>
        </p:nvPicPr>
        <p:blipFill rotWithShape="1">
          <a:blip r:embed="rId5">
            <a:alphaModFix/>
          </a:blip>
          <a:srcRect b="0" l="0" r="0" t="0"/>
          <a:stretch/>
        </p:blipFill>
        <p:spPr>
          <a:xfrm>
            <a:off x="365577" y="3380129"/>
            <a:ext cx="413294" cy="413294"/>
          </a:xfrm>
          <a:prstGeom prst="rect">
            <a:avLst/>
          </a:prstGeom>
          <a:gradFill>
            <a:gsLst>
              <a:gs pos="0">
                <a:srgbClr val="306CD7"/>
              </a:gs>
              <a:gs pos="100000">
                <a:srgbClr val="90B0FF"/>
              </a:gs>
            </a:gsLst>
            <a:lin ang="16200000" scaled="0"/>
          </a:gradFill>
          <a:ln>
            <a:noFill/>
          </a:ln>
          <a:effectLst>
            <a:outerShdw blurRad="40000" rotWithShape="0" dir="5400000" dist="23000">
              <a:srgbClr val="000000">
                <a:alpha val="34901"/>
              </a:srgbClr>
            </a:outerShdw>
          </a:effectLst>
        </p:spPr>
      </p:pic>
      <p:sp>
        <p:nvSpPr>
          <p:cNvPr id="385" name="Google Shape;385;p45"/>
          <p:cNvSpPr/>
          <p:nvPr/>
        </p:nvSpPr>
        <p:spPr>
          <a:xfrm>
            <a:off x="1094302" y="3436735"/>
            <a:ext cx="6220898" cy="30008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2000" u="sng" cap="none" strike="noStrike">
                <a:solidFill>
                  <a:schemeClr val="hlink"/>
                </a:solidFill>
                <a:latin typeface="Arial"/>
                <a:ea typeface="Arial"/>
                <a:cs typeface="Arial"/>
                <a:sym typeface="Arial"/>
                <a:hlinkClick r:id="rId6"/>
              </a:rPr>
              <a:t>www.linkedin.com/company/fairsfair/</a:t>
            </a:r>
            <a:r>
              <a:rPr b="1" i="0" lang="en" sz="2000" u="none" cap="none" strike="noStrike">
                <a:solidFill>
                  <a:srgbClr val="46688E"/>
                </a:solidFill>
                <a:latin typeface="Arial"/>
                <a:ea typeface="Arial"/>
                <a:cs typeface="Arial"/>
                <a:sym typeface="Arial"/>
              </a:rPr>
              <a:t> </a:t>
            </a:r>
            <a:endParaRPr/>
          </a:p>
        </p:txBody>
      </p:sp>
      <p:sp>
        <p:nvSpPr>
          <p:cNvPr id="386" name="Google Shape;386;p45"/>
          <p:cNvSpPr/>
          <p:nvPr/>
        </p:nvSpPr>
        <p:spPr>
          <a:xfrm>
            <a:off x="1094302" y="2203297"/>
            <a:ext cx="4260023" cy="30008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2000" u="sng" cap="none" strike="noStrike">
                <a:solidFill>
                  <a:schemeClr val="hlink"/>
                </a:solidFill>
                <a:latin typeface="Arial"/>
                <a:ea typeface="Arial"/>
                <a:cs typeface="Arial"/>
                <a:sym typeface="Arial"/>
                <a:hlinkClick r:id="rId7"/>
              </a:rPr>
              <a:t>www.fairsfair.eu</a:t>
            </a:r>
            <a:r>
              <a:rPr b="1" i="0" lang="en" sz="2000" u="none" cap="none" strike="noStrike">
                <a:solidFill>
                  <a:srgbClr val="46688E"/>
                </a:solidFill>
                <a:latin typeface="Arial"/>
                <a:ea typeface="Arial"/>
                <a:cs typeface="Arial"/>
                <a:sym typeface="Arial"/>
              </a:rPr>
              <a:t> </a:t>
            </a:r>
            <a:endParaRPr/>
          </a:p>
        </p:txBody>
      </p:sp>
      <p:sp>
        <p:nvSpPr>
          <p:cNvPr id="387" name="Google Shape;387;p45"/>
          <p:cNvSpPr/>
          <p:nvPr/>
        </p:nvSpPr>
        <p:spPr>
          <a:xfrm>
            <a:off x="1094302" y="4201774"/>
            <a:ext cx="7999840" cy="30008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2000" u="sng" cap="none" strike="noStrike">
                <a:solidFill>
                  <a:schemeClr val="hlink"/>
                </a:solidFill>
                <a:latin typeface="Arial"/>
                <a:ea typeface="Arial"/>
                <a:cs typeface="Arial"/>
                <a:sym typeface="Arial"/>
                <a:hlinkClick r:id="rId8"/>
              </a:rPr>
              <a:t>www.youtube.com/channel/UCE4wSBnNIBfu6SqlBaIMfNg</a:t>
            </a:r>
            <a:r>
              <a:rPr b="1" i="0" lang="en" sz="2000" u="none" cap="none" strike="noStrike">
                <a:solidFill>
                  <a:srgbClr val="46688E"/>
                </a:solidFill>
                <a:latin typeface="Arial"/>
                <a:ea typeface="Arial"/>
                <a:cs typeface="Arial"/>
                <a:sym typeface="Arial"/>
              </a:rPr>
              <a:t> </a:t>
            </a:r>
            <a:endParaRPr/>
          </a:p>
        </p:txBody>
      </p:sp>
      <p:pic>
        <p:nvPicPr>
          <p:cNvPr id="388" name="Google Shape;388;p45"/>
          <p:cNvPicPr preferRelativeResize="0"/>
          <p:nvPr/>
        </p:nvPicPr>
        <p:blipFill rotWithShape="1">
          <a:blip r:embed="rId9">
            <a:alphaModFix/>
          </a:blip>
          <a:srcRect b="0" l="0" r="0" t="0"/>
          <a:stretch/>
        </p:blipFill>
        <p:spPr>
          <a:xfrm>
            <a:off x="340971" y="4194494"/>
            <a:ext cx="450203" cy="314642"/>
          </a:xfrm>
          <a:prstGeom prst="rect">
            <a:avLst/>
          </a:prstGeom>
          <a:noFill/>
          <a:ln>
            <a:noFill/>
          </a:ln>
        </p:spPr>
      </p:pic>
      <p:pic>
        <p:nvPicPr>
          <p:cNvPr id="389" name="Google Shape;389;p45"/>
          <p:cNvPicPr preferRelativeResize="0"/>
          <p:nvPr/>
        </p:nvPicPr>
        <p:blipFill rotWithShape="1">
          <a:blip r:embed="rId10">
            <a:alphaModFix/>
          </a:blip>
          <a:srcRect b="0" l="0" r="0" t="0"/>
          <a:stretch/>
        </p:blipFill>
        <p:spPr>
          <a:xfrm>
            <a:off x="324212" y="2110292"/>
            <a:ext cx="475342" cy="486094"/>
          </a:xfrm>
          <a:prstGeom prst="rect">
            <a:avLst/>
          </a:prstGeom>
          <a:noFill/>
          <a:ln>
            <a:noFill/>
          </a:ln>
        </p:spPr>
      </p:pic>
      <p:sp>
        <p:nvSpPr>
          <p:cNvPr id="390" name="Google Shape;390;p45"/>
          <p:cNvSpPr/>
          <p:nvPr/>
        </p:nvSpPr>
        <p:spPr>
          <a:xfrm rot="504274">
            <a:off x="4729286" y="1797586"/>
            <a:ext cx="3835954" cy="662414"/>
          </a:xfrm>
          <a:prstGeom prst="rect">
            <a:avLst/>
          </a:prstGeom>
          <a:solidFill>
            <a:srgbClr val="2F5496"/>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2400" u="none" cap="none" strike="noStrike">
                <a:solidFill>
                  <a:schemeClr val="lt1"/>
                </a:solidFill>
                <a:latin typeface="Arial"/>
                <a:ea typeface="Arial"/>
                <a:cs typeface="Arial"/>
                <a:sym typeface="Arial"/>
              </a:rPr>
              <a:t>FOLLOW US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11400" y="165694"/>
            <a:ext cx="9121200" cy="9942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sz="4800"/>
              <a:t>FAIRsFAIR in a nutshell</a:t>
            </a:r>
            <a:endParaRPr sz="4800"/>
          </a:p>
        </p:txBody>
      </p:sp>
      <p:sp>
        <p:nvSpPr>
          <p:cNvPr id="137" name="Google Shape;137;p24"/>
          <p:cNvSpPr txBox="1"/>
          <p:nvPr>
            <p:ph idx="12" type="sldNum"/>
          </p:nvPr>
        </p:nvSpPr>
        <p:spPr>
          <a:xfrm>
            <a:off x="22647" y="4894547"/>
            <a:ext cx="736500" cy="2738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
        <p:nvSpPr>
          <p:cNvPr id="138" name="Google Shape;138;p24"/>
          <p:cNvSpPr/>
          <p:nvPr/>
        </p:nvSpPr>
        <p:spPr>
          <a:xfrm>
            <a:off x="7480277" y="3011606"/>
            <a:ext cx="1506000" cy="273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Arial"/>
                <a:ea typeface="Arial"/>
                <a:cs typeface="Arial"/>
                <a:sym typeface="Arial"/>
              </a:rPr>
              <a:t>© Marjan Grootveld</a:t>
            </a:r>
            <a:endParaRPr b="0" i="0" sz="1000" u="none" cap="none" strike="noStrike">
              <a:solidFill>
                <a:srgbClr val="FFFFFF"/>
              </a:solidFill>
              <a:latin typeface="Arial"/>
              <a:ea typeface="Arial"/>
              <a:cs typeface="Arial"/>
              <a:sym typeface="Arial"/>
            </a:endParaRPr>
          </a:p>
        </p:txBody>
      </p:sp>
      <p:pic>
        <p:nvPicPr>
          <p:cNvPr id="139" name="Google Shape;139;p24"/>
          <p:cNvPicPr preferRelativeResize="0"/>
          <p:nvPr/>
        </p:nvPicPr>
        <p:blipFill rotWithShape="1">
          <a:blip r:embed="rId3">
            <a:alphaModFix amt="20000"/>
          </a:blip>
          <a:srcRect b="0" l="0" r="0" t="0"/>
          <a:stretch/>
        </p:blipFill>
        <p:spPr>
          <a:xfrm>
            <a:off x="13855" y="1625625"/>
            <a:ext cx="4341436" cy="2476514"/>
          </a:xfrm>
          <a:prstGeom prst="rect">
            <a:avLst/>
          </a:prstGeom>
          <a:noFill/>
          <a:ln>
            <a:noFill/>
          </a:ln>
        </p:spPr>
      </p:pic>
      <p:sp>
        <p:nvSpPr>
          <p:cNvPr id="140" name="Google Shape;140;p24"/>
          <p:cNvSpPr txBox="1"/>
          <p:nvPr/>
        </p:nvSpPr>
        <p:spPr>
          <a:xfrm>
            <a:off x="390897" y="1446368"/>
            <a:ext cx="8431775" cy="2835028"/>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Call: H2020-INFRAEOSC-5c</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Budget: 10 million euro</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Length: 36 months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Starting date: March 1 2019</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22 partners from 8 MS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6 core partners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r">
              <a:lnSpc>
                <a:spcPct val="80000"/>
              </a:lnSpc>
              <a:spcBef>
                <a:spcPts val="75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1" name="Google Shape;141;p24"/>
          <p:cNvPicPr preferRelativeResize="0"/>
          <p:nvPr/>
        </p:nvPicPr>
        <p:blipFill rotWithShape="1">
          <a:blip r:embed="rId4">
            <a:alphaModFix/>
          </a:blip>
          <a:srcRect b="0" l="0" r="0" t="0"/>
          <a:stretch/>
        </p:blipFill>
        <p:spPr>
          <a:xfrm>
            <a:off x="5403273" y="1322695"/>
            <a:ext cx="1897815" cy="499250"/>
          </a:xfrm>
          <a:prstGeom prst="rect">
            <a:avLst/>
          </a:prstGeom>
          <a:noFill/>
          <a:ln>
            <a:noFill/>
          </a:ln>
        </p:spPr>
      </p:pic>
      <p:pic>
        <p:nvPicPr>
          <p:cNvPr id="142" name="Google Shape;142;p24"/>
          <p:cNvPicPr preferRelativeResize="0"/>
          <p:nvPr/>
        </p:nvPicPr>
        <p:blipFill rotWithShape="1">
          <a:blip r:embed="rId5">
            <a:alphaModFix/>
          </a:blip>
          <a:srcRect b="0" l="0" r="0" t="0"/>
          <a:stretch/>
        </p:blipFill>
        <p:spPr>
          <a:xfrm>
            <a:off x="5592363" y="3656791"/>
            <a:ext cx="1671149" cy="967240"/>
          </a:xfrm>
          <a:prstGeom prst="rect">
            <a:avLst/>
          </a:prstGeom>
          <a:noFill/>
          <a:ln>
            <a:noFill/>
          </a:ln>
        </p:spPr>
      </p:pic>
      <p:pic>
        <p:nvPicPr>
          <p:cNvPr id="143" name="Google Shape;143;p24"/>
          <p:cNvPicPr preferRelativeResize="0"/>
          <p:nvPr/>
        </p:nvPicPr>
        <p:blipFill rotWithShape="1">
          <a:blip r:embed="rId6">
            <a:alphaModFix/>
          </a:blip>
          <a:srcRect b="0" l="0" r="0" t="0"/>
          <a:stretch/>
        </p:blipFill>
        <p:spPr>
          <a:xfrm>
            <a:off x="3851564" y="3118279"/>
            <a:ext cx="1967213" cy="594290"/>
          </a:xfrm>
          <a:prstGeom prst="rect">
            <a:avLst/>
          </a:prstGeom>
          <a:noFill/>
          <a:ln>
            <a:noFill/>
          </a:ln>
        </p:spPr>
      </p:pic>
      <p:pic>
        <p:nvPicPr>
          <p:cNvPr id="144" name="Google Shape;144;p24"/>
          <p:cNvPicPr preferRelativeResize="0"/>
          <p:nvPr/>
        </p:nvPicPr>
        <p:blipFill rotWithShape="1">
          <a:blip r:embed="rId7">
            <a:alphaModFix/>
          </a:blip>
          <a:srcRect b="0" l="0" r="0" t="0"/>
          <a:stretch/>
        </p:blipFill>
        <p:spPr>
          <a:xfrm>
            <a:off x="6636327" y="2868563"/>
            <a:ext cx="2393197" cy="500453"/>
          </a:xfrm>
          <a:prstGeom prst="rect">
            <a:avLst/>
          </a:prstGeom>
          <a:noFill/>
          <a:ln>
            <a:noFill/>
          </a:ln>
        </p:spPr>
      </p:pic>
      <p:pic>
        <p:nvPicPr>
          <p:cNvPr id="145" name="Google Shape;145;p24"/>
          <p:cNvPicPr preferRelativeResize="0"/>
          <p:nvPr/>
        </p:nvPicPr>
        <p:blipFill rotWithShape="1">
          <a:blip r:embed="rId8">
            <a:alphaModFix/>
          </a:blip>
          <a:srcRect b="0" l="0" r="0" t="0"/>
          <a:stretch/>
        </p:blipFill>
        <p:spPr>
          <a:xfrm>
            <a:off x="4341436" y="2032988"/>
            <a:ext cx="1253362" cy="835574"/>
          </a:xfrm>
          <a:prstGeom prst="rect">
            <a:avLst/>
          </a:prstGeom>
          <a:noFill/>
          <a:ln>
            <a:noFill/>
          </a:ln>
        </p:spPr>
      </p:pic>
      <p:pic>
        <p:nvPicPr>
          <p:cNvPr id="146" name="Google Shape;146;p24"/>
          <p:cNvPicPr preferRelativeResize="0"/>
          <p:nvPr/>
        </p:nvPicPr>
        <p:blipFill>
          <a:blip r:embed="rId9">
            <a:alphaModFix/>
          </a:blip>
          <a:stretch>
            <a:fillRect/>
          </a:stretch>
        </p:blipFill>
        <p:spPr>
          <a:xfrm>
            <a:off x="6874588" y="2033000"/>
            <a:ext cx="2029762" cy="500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p:nvPr/>
        </p:nvSpPr>
        <p:spPr>
          <a:xfrm>
            <a:off x="0" y="2109425"/>
            <a:ext cx="9078300" cy="1307100"/>
          </a:xfrm>
          <a:prstGeom prst="rect">
            <a:avLst/>
          </a:pr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5"/>
          <p:cNvSpPr txBox="1"/>
          <p:nvPr>
            <p:ph type="title"/>
          </p:nvPr>
        </p:nvSpPr>
        <p:spPr>
          <a:xfrm>
            <a:off x="11400" y="165694"/>
            <a:ext cx="9121200" cy="9942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Font typeface="Arial"/>
              <a:buNone/>
            </a:pPr>
            <a:r>
              <a:rPr lang="en" sz="4800"/>
              <a:t>Our objective</a:t>
            </a:r>
            <a:endParaRPr sz="4800"/>
          </a:p>
        </p:txBody>
      </p:sp>
      <p:sp>
        <p:nvSpPr>
          <p:cNvPr id="154" name="Google Shape;154;p25"/>
          <p:cNvSpPr txBox="1"/>
          <p:nvPr>
            <p:ph idx="12" type="sldNum"/>
          </p:nvPr>
        </p:nvSpPr>
        <p:spPr>
          <a:xfrm>
            <a:off x="22647" y="4894547"/>
            <a:ext cx="736500" cy="2738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
        <p:nvSpPr>
          <p:cNvPr id="155" name="Google Shape;155;p25"/>
          <p:cNvSpPr txBox="1"/>
          <p:nvPr/>
        </p:nvSpPr>
        <p:spPr>
          <a:xfrm>
            <a:off x="65550" y="1220963"/>
            <a:ext cx="9012900" cy="754807"/>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400"/>
              <a:buFont typeface="Arial"/>
              <a:buNone/>
            </a:pPr>
            <a:r>
              <a:rPr i="0" lang="en" sz="2300" u="none" cap="none" strike="noStrike">
                <a:solidFill>
                  <a:schemeClr val="dk1"/>
                </a:solidFill>
              </a:rPr>
              <a:t>Help </a:t>
            </a:r>
            <a:r>
              <a:rPr b="1" i="0" lang="en" sz="2300" u="none" cap="none" strike="noStrike">
                <a:solidFill>
                  <a:srgbClr val="4470A7"/>
                </a:solidFill>
              </a:rPr>
              <a:t>survey the landscape of FAIR activities</a:t>
            </a:r>
            <a:r>
              <a:rPr i="0" lang="en" sz="2300" u="none" cap="none" strike="noStrike">
                <a:solidFill>
                  <a:schemeClr val="dk1"/>
                </a:solidFill>
              </a:rPr>
              <a:t> in relation to EOSC and identify where dialogue and collaboration can be encouraged. </a:t>
            </a:r>
            <a:endParaRPr i="0" sz="2300" u="none" cap="none" strike="noStrike">
              <a:solidFill>
                <a:schemeClr val="dk1"/>
              </a:solidFill>
            </a:endParaRPr>
          </a:p>
          <a:p>
            <a:pPr indent="0" lvl="0" marL="0" marR="0" rtl="0" algn="just">
              <a:lnSpc>
                <a:spcPct val="100000"/>
              </a:lnSpc>
              <a:spcBef>
                <a:spcPts val="0"/>
              </a:spcBef>
              <a:spcAft>
                <a:spcPts val="0"/>
              </a:spcAft>
              <a:buClr>
                <a:srgbClr val="000000"/>
              </a:buClr>
              <a:buSzPts val="2400"/>
              <a:buFont typeface="Arial"/>
              <a:buNone/>
            </a:pPr>
            <a:r>
              <a:t/>
            </a:r>
            <a:endParaRPr i="0" sz="2300" u="none" cap="none" strike="noStrike">
              <a:solidFill>
                <a:schemeClr val="dk1"/>
              </a:solidFill>
            </a:endParaRPr>
          </a:p>
        </p:txBody>
      </p:sp>
      <p:sp>
        <p:nvSpPr>
          <p:cNvPr id="156" name="Google Shape;156;p25"/>
          <p:cNvSpPr/>
          <p:nvPr/>
        </p:nvSpPr>
        <p:spPr>
          <a:xfrm>
            <a:off x="675150" y="2140606"/>
            <a:ext cx="8160092" cy="106182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 sz="2400" u="none" cap="none" strike="noStrike">
                <a:solidFill>
                  <a:srgbClr val="FFFFFF"/>
                </a:solidFill>
                <a:latin typeface="Calibri"/>
                <a:ea typeface="Calibri"/>
                <a:cs typeface="Calibri"/>
                <a:sym typeface="Calibri"/>
              </a:rPr>
              <a:t>C</a:t>
            </a:r>
            <a:r>
              <a:rPr i="0" lang="en" sz="2300" u="none" cap="none" strike="noStrike">
                <a:solidFill>
                  <a:srgbClr val="FFFFFF"/>
                </a:solidFill>
              </a:rPr>
              <a:t>reate a </a:t>
            </a:r>
            <a:r>
              <a:rPr b="1" i="0" lang="en" sz="2300" u="none" cap="none" strike="noStrike">
                <a:solidFill>
                  <a:schemeClr val="accent4"/>
                </a:solidFill>
              </a:rPr>
              <a:t>basis for harmonisation</a:t>
            </a:r>
            <a:r>
              <a:rPr i="0" lang="en" sz="2300" u="none" cap="none" strike="noStrike">
                <a:solidFill>
                  <a:srgbClr val="FFFFFF"/>
                </a:solidFill>
              </a:rPr>
              <a:t> efforts to bring together the various actors working in the </a:t>
            </a:r>
            <a:r>
              <a:rPr b="1" i="0" lang="en" sz="2300" u="none" cap="none" strike="noStrike">
                <a:solidFill>
                  <a:schemeClr val="accent4"/>
                </a:solidFill>
              </a:rPr>
              <a:t>FAIR ecosystem</a:t>
            </a:r>
            <a:r>
              <a:rPr i="0" lang="en" sz="2300" u="none" cap="none" strike="noStrike">
                <a:solidFill>
                  <a:srgbClr val="FFFFFF"/>
                </a:solidFill>
              </a:rPr>
              <a:t> and build a </a:t>
            </a:r>
            <a:r>
              <a:rPr b="1" i="0" lang="en" sz="2300" u="none" cap="none" strike="noStrike">
                <a:solidFill>
                  <a:schemeClr val="accent4"/>
                </a:solidFill>
              </a:rPr>
              <a:t>functioning EOSC</a:t>
            </a:r>
            <a:r>
              <a:rPr b="1" i="0" lang="en" sz="2300" u="none" cap="none" strike="noStrike">
                <a:solidFill>
                  <a:srgbClr val="FFFFFF"/>
                </a:solidFill>
              </a:rPr>
              <a:t> </a:t>
            </a:r>
            <a:r>
              <a:rPr i="0" lang="en" sz="2300" u="none" cap="none" strike="noStrike">
                <a:solidFill>
                  <a:srgbClr val="FFFFFF"/>
                </a:solidFill>
              </a:rPr>
              <a:t>and </a:t>
            </a:r>
            <a:r>
              <a:rPr b="1" i="0" lang="en" sz="2300" u="none" cap="none" strike="noStrike">
                <a:solidFill>
                  <a:schemeClr val="accent4"/>
                </a:solidFill>
              </a:rPr>
              <a:t>active community</a:t>
            </a:r>
            <a:r>
              <a:rPr b="1" i="0" lang="en" sz="2300" u="none" cap="none" strike="noStrike">
                <a:solidFill>
                  <a:srgbClr val="FFFFFF"/>
                </a:solidFill>
              </a:rPr>
              <a:t> </a:t>
            </a:r>
            <a:r>
              <a:rPr i="0" lang="en" sz="2300" u="none" cap="none" strike="noStrike">
                <a:solidFill>
                  <a:srgbClr val="FFFFFF"/>
                </a:solidFill>
              </a:rPr>
              <a:t>around EOSC.  </a:t>
            </a:r>
            <a:endParaRPr sz="1300"/>
          </a:p>
          <a:p>
            <a:pPr indent="0" lvl="0" marL="0" marR="0" rtl="0" algn="just">
              <a:lnSpc>
                <a:spcPct val="10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idx="12" type="sldNum"/>
          </p:nvPr>
        </p:nvSpPr>
        <p:spPr>
          <a:xfrm>
            <a:off x="22647" y="4894547"/>
            <a:ext cx="736500" cy="2738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
        <p:nvSpPr>
          <p:cNvPr id="163" name="Google Shape;163;p26"/>
          <p:cNvSpPr txBox="1"/>
          <p:nvPr>
            <p:ph type="title"/>
          </p:nvPr>
        </p:nvSpPr>
        <p:spPr>
          <a:xfrm>
            <a:off x="11400" y="0"/>
            <a:ext cx="9121200" cy="9942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sz="4800"/>
              <a:t>Overall project aim </a:t>
            </a:r>
            <a:endParaRPr sz="4800"/>
          </a:p>
        </p:txBody>
      </p:sp>
      <p:pic>
        <p:nvPicPr>
          <p:cNvPr id="164" name="Google Shape;164;p26"/>
          <p:cNvPicPr preferRelativeResize="0"/>
          <p:nvPr/>
        </p:nvPicPr>
        <p:blipFill rotWithShape="1">
          <a:blip r:embed="rId3">
            <a:alphaModFix/>
          </a:blip>
          <a:srcRect b="0" l="0" r="0" t="0"/>
          <a:stretch/>
        </p:blipFill>
        <p:spPr>
          <a:xfrm>
            <a:off x="5880850" y="1340428"/>
            <a:ext cx="2955954" cy="2978106"/>
          </a:xfrm>
          <a:prstGeom prst="rect">
            <a:avLst/>
          </a:prstGeom>
          <a:noFill/>
          <a:ln>
            <a:noFill/>
          </a:ln>
          <a:effectLst>
            <a:outerShdw blurRad="292100" rotWithShape="0" algn="tl" dir="2700000" dist="139700">
              <a:srgbClr val="333333">
                <a:alpha val="64313"/>
              </a:srgbClr>
            </a:outerShdw>
          </a:effectLst>
        </p:spPr>
      </p:pic>
      <p:sp>
        <p:nvSpPr>
          <p:cNvPr id="165" name="Google Shape;165;p26"/>
          <p:cNvSpPr txBox="1"/>
          <p:nvPr/>
        </p:nvSpPr>
        <p:spPr>
          <a:xfrm>
            <a:off x="32225" y="811894"/>
            <a:ext cx="5827800" cy="4207500"/>
          </a:xfrm>
          <a:prstGeom prst="rect">
            <a:avLst/>
          </a:prstGeom>
          <a:noFill/>
          <a:ln>
            <a:noFill/>
          </a:ln>
        </p:spPr>
        <p:txBody>
          <a:bodyPr anchorCtr="0" anchor="t" bIns="45700" lIns="91425" spcFirstLastPara="1" rIns="91425" wrap="square" tIns="45700">
            <a:noAutofit/>
          </a:bodyPr>
          <a:lstStyle/>
          <a:p>
            <a:pPr indent="-171450" lvl="0" marL="285750" marR="0" rtl="0" algn="l">
              <a:lnSpc>
                <a:spcPct val="120000"/>
              </a:lnSpc>
              <a:spcBef>
                <a:spcPts val="0"/>
              </a:spcBef>
              <a:spcAft>
                <a:spcPts val="0"/>
              </a:spcAft>
              <a:buClr>
                <a:srgbClr val="000000"/>
              </a:buClr>
              <a:buSzPts val="1800"/>
              <a:buFont typeface="Arial"/>
              <a:buNone/>
            </a:pPr>
            <a:r>
              <a:t/>
            </a:r>
            <a:endParaRPr b="0" i="0" sz="1600" u="none" cap="none" strike="noStrike">
              <a:solidFill>
                <a:srgbClr val="000000"/>
              </a:solidFill>
              <a:latin typeface="Calibri"/>
              <a:ea typeface="Calibri"/>
              <a:cs typeface="Calibri"/>
              <a:sym typeface="Calibri"/>
            </a:endParaRPr>
          </a:p>
          <a:p>
            <a:pPr indent="-273050" lvl="0" marL="285750" marR="0" rtl="0" algn="l">
              <a:lnSpc>
                <a:spcPct val="120000"/>
              </a:lnSpc>
              <a:spcBef>
                <a:spcPts val="0"/>
              </a:spcBef>
              <a:spcAft>
                <a:spcPts val="0"/>
              </a:spcAft>
              <a:buClr>
                <a:srgbClr val="000000"/>
              </a:buClr>
              <a:buSzPts val="1600"/>
              <a:buChar char="•"/>
            </a:pPr>
            <a:r>
              <a:rPr lang="en" sz="1600" u="none" cap="none" strike="noStrike">
                <a:solidFill>
                  <a:srgbClr val="000000"/>
                </a:solidFill>
              </a:rPr>
              <a:t>FAIRsFAIR addresses the development and concrete realisation of an overall knowledge infrastructure on academic quality data management, procedures, standards, metrics and related matters based on the FAIR data principles</a:t>
            </a:r>
            <a:endParaRPr sz="1200" u="none" cap="none" strike="noStrike">
              <a:solidFill>
                <a:srgbClr val="000000"/>
              </a:solidFill>
            </a:endParaRPr>
          </a:p>
          <a:p>
            <a:pPr indent="-171450" lvl="0" marL="285750" marR="0" rtl="0" algn="l">
              <a:lnSpc>
                <a:spcPct val="120000"/>
              </a:lnSpc>
              <a:spcBef>
                <a:spcPts val="0"/>
              </a:spcBef>
              <a:spcAft>
                <a:spcPts val="0"/>
              </a:spcAft>
              <a:buClr>
                <a:srgbClr val="000000"/>
              </a:buClr>
              <a:buSzPts val="1800"/>
              <a:buFont typeface="Arial"/>
              <a:buNone/>
            </a:pPr>
            <a:r>
              <a:t/>
            </a:r>
            <a:endParaRPr i="0" sz="1600" u="none" cap="none" strike="noStrike">
              <a:solidFill>
                <a:srgbClr val="000000"/>
              </a:solidFill>
            </a:endParaRPr>
          </a:p>
          <a:p>
            <a:pPr indent="-273050" lvl="1" marL="285750" marR="0" rtl="0" algn="l">
              <a:lnSpc>
                <a:spcPct val="120000"/>
              </a:lnSpc>
              <a:spcBef>
                <a:spcPts val="0"/>
              </a:spcBef>
              <a:spcAft>
                <a:spcPts val="0"/>
              </a:spcAft>
              <a:buClr>
                <a:srgbClr val="000000"/>
              </a:buClr>
              <a:buSzPts val="1600"/>
              <a:buChar char="•"/>
            </a:pPr>
            <a:r>
              <a:rPr i="0" lang="en" sz="1600" u="none" cap="none" strike="noStrike">
                <a:solidFill>
                  <a:srgbClr val="000000"/>
                </a:solidFill>
              </a:rPr>
              <a:t>The objective is to accelerate the realization of the goals of the EOSC by opening up and sharing all knowledge, expertise, guidelines, implementations, new trajectories, courses and education on FAIR matters</a:t>
            </a:r>
            <a:endParaRPr i="0" sz="2600" u="none" cap="none" strike="noStrike">
              <a:solidFill>
                <a:srgbClr val="000000"/>
              </a:solidFill>
            </a:endParaRPr>
          </a:p>
          <a:p>
            <a:pPr indent="-273050" lvl="0" marL="285750" marR="0" rtl="0" algn="l">
              <a:lnSpc>
                <a:spcPct val="120000"/>
              </a:lnSpc>
              <a:spcBef>
                <a:spcPts val="1000"/>
              </a:spcBef>
              <a:spcAft>
                <a:spcPts val="0"/>
              </a:spcAft>
              <a:buClr>
                <a:srgbClr val="000000"/>
              </a:buClr>
              <a:buSzPts val="1600"/>
              <a:buChar char="•"/>
            </a:pPr>
            <a:r>
              <a:rPr i="0" lang="en" sz="1600" u="none" cap="none" strike="noStrike">
                <a:solidFill>
                  <a:srgbClr val="000000"/>
                </a:solidFill>
              </a:rPr>
              <a:t>Implementation of recommendations from the EOSC HLEG and the Expert Group on FAIR Data</a:t>
            </a:r>
            <a:endParaRPr i="0" sz="2600" u="none" cap="none" strike="noStrike">
              <a:solidFill>
                <a:srgbClr val="000000"/>
              </a:solidFill>
            </a:endParaRPr>
          </a:p>
          <a:p>
            <a:pPr indent="0" lvl="0" marL="0" marR="0" rtl="0" algn="l">
              <a:lnSpc>
                <a:spcPct val="90000"/>
              </a:lnSpc>
              <a:spcBef>
                <a:spcPts val="1000"/>
              </a:spcBef>
              <a:spcAft>
                <a:spcPts val="0"/>
              </a:spcAft>
              <a:buClr>
                <a:srgbClr val="000000"/>
              </a:buClr>
              <a:buSzPts val="1800"/>
              <a:buFont typeface="Arial"/>
              <a:buNone/>
            </a:pPr>
            <a:br>
              <a:rPr i="0" lang="en" sz="1600" u="none" cap="none" strike="noStrike">
                <a:solidFill>
                  <a:srgbClr val="000000"/>
                </a:solidFill>
              </a:rPr>
            </a:br>
            <a:br>
              <a:rPr b="0" i="0" lang="en" sz="1600" u="none" cap="none" strike="noStrike">
                <a:solidFill>
                  <a:srgbClr val="000000"/>
                </a:solidFill>
                <a:latin typeface="Calibri"/>
                <a:ea typeface="Calibri"/>
                <a:cs typeface="Calibri"/>
                <a:sym typeface="Calibri"/>
              </a:rPr>
            </a:br>
            <a:endParaRPr b="0" i="0" sz="1600" u="none" cap="none" strike="noStrike">
              <a:solidFill>
                <a:srgbClr val="000000"/>
              </a:solidFill>
              <a:latin typeface="Calibri"/>
              <a:ea typeface="Calibri"/>
              <a:cs typeface="Calibri"/>
              <a:sym typeface="Calibri"/>
            </a:endParaRPr>
          </a:p>
          <a:p>
            <a:pPr indent="-114300" lvl="0" marL="228600" marR="0" rtl="0" algn="l">
              <a:lnSpc>
                <a:spcPct val="90000"/>
              </a:lnSpc>
              <a:spcBef>
                <a:spcPts val="1000"/>
              </a:spcBef>
              <a:spcAft>
                <a:spcPts val="0"/>
              </a:spcAft>
              <a:buClr>
                <a:srgbClr val="000000"/>
              </a:buClr>
              <a:buSzPts val="1800"/>
              <a:buFont typeface="Arial"/>
              <a:buNone/>
            </a:pPr>
            <a:r>
              <a:t/>
            </a:r>
            <a:endParaRPr b="0" i="0" sz="1600" u="none" cap="none" strike="noStrike">
              <a:solidFill>
                <a:srgbClr val="000000"/>
              </a:solidFill>
              <a:latin typeface="Calibri"/>
              <a:ea typeface="Calibri"/>
              <a:cs typeface="Calibri"/>
              <a:sym typeface="Calibri"/>
            </a:endParaRPr>
          </a:p>
        </p:txBody>
      </p:sp>
      <p:pic>
        <p:nvPicPr>
          <p:cNvPr id="166" name="Google Shape;166;p26"/>
          <p:cNvPicPr preferRelativeResize="0"/>
          <p:nvPr/>
        </p:nvPicPr>
        <p:blipFill rotWithShape="1">
          <a:blip r:embed="rId4">
            <a:alphaModFix/>
          </a:blip>
          <a:srcRect b="0" l="0" r="0" t="0"/>
          <a:stretch/>
        </p:blipFill>
        <p:spPr>
          <a:xfrm rot="1669818">
            <a:off x="7291290" y="386316"/>
            <a:ext cx="1206047" cy="675386"/>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idx="12" type="sldNum"/>
          </p:nvPr>
        </p:nvSpPr>
        <p:spPr>
          <a:xfrm>
            <a:off x="22647" y="4894547"/>
            <a:ext cx="736500" cy="2738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
              <a:t>‹#›</a:t>
            </a:fld>
            <a:endParaRPr/>
          </a:p>
        </p:txBody>
      </p:sp>
      <p:pic>
        <p:nvPicPr>
          <p:cNvPr id="173" name="Google Shape;173;p27"/>
          <p:cNvPicPr preferRelativeResize="0"/>
          <p:nvPr/>
        </p:nvPicPr>
        <p:blipFill rotWithShape="1">
          <a:blip r:embed="rId3">
            <a:alphaModFix/>
          </a:blip>
          <a:srcRect b="0" l="0" r="0" t="0"/>
          <a:stretch/>
        </p:blipFill>
        <p:spPr>
          <a:xfrm>
            <a:off x="0" y="9352"/>
            <a:ext cx="6831003" cy="48272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11400" y="165694"/>
            <a:ext cx="9121200" cy="9942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sz="4000">
                <a:latin typeface="Verdana"/>
                <a:ea typeface="Verdana"/>
                <a:cs typeface="Verdana"/>
                <a:sym typeface="Verdana"/>
              </a:rPr>
              <a:t>Work Packages</a:t>
            </a:r>
            <a:endParaRPr sz="4800"/>
          </a:p>
        </p:txBody>
      </p:sp>
      <p:sp>
        <p:nvSpPr>
          <p:cNvPr id="180" name="Google Shape;180;p28"/>
          <p:cNvSpPr txBox="1"/>
          <p:nvPr>
            <p:ph idx="12" type="sldNum"/>
          </p:nvPr>
        </p:nvSpPr>
        <p:spPr>
          <a:xfrm>
            <a:off x="22647" y="4894547"/>
            <a:ext cx="736500" cy="2738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
        <p:nvSpPr>
          <p:cNvPr id="181" name="Google Shape;181;p28"/>
          <p:cNvSpPr/>
          <p:nvPr/>
        </p:nvSpPr>
        <p:spPr>
          <a:xfrm>
            <a:off x="7480277" y="3011606"/>
            <a:ext cx="1506000" cy="273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Arial"/>
                <a:ea typeface="Arial"/>
                <a:cs typeface="Arial"/>
                <a:sym typeface="Arial"/>
              </a:rPr>
              <a:t>© Marjan Grootveld</a:t>
            </a:r>
            <a:endParaRPr b="0" i="0" sz="1000" u="none" cap="none" strike="noStrike">
              <a:solidFill>
                <a:srgbClr val="FFFFFF"/>
              </a:solidFill>
              <a:latin typeface="Arial"/>
              <a:ea typeface="Arial"/>
              <a:cs typeface="Arial"/>
              <a:sym typeface="Arial"/>
            </a:endParaRPr>
          </a:p>
        </p:txBody>
      </p:sp>
      <p:pic>
        <p:nvPicPr>
          <p:cNvPr id="182" name="Google Shape;182;p28"/>
          <p:cNvPicPr preferRelativeResize="0"/>
          <p:nvPr/>
        </p:nvPicPr>
        <p:blipFill rotWithShape="1">
          <a:blip r:embed="rId3">
            <a:alphaModFix/>
          </a:blip>
          <a:srcRect b="4795" l="0" r="16058" t="23530"/>
          <a:stretch/>
        </p:blipFill>
        <p:spPr>
          <a:xfrm>
            <a:off x="677212" y="926400"/>
            <a:ext cx="7789574" cy="37253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596450" y="439125"/>
            <a:ext cx="7777200" cy="994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SzPts val="1800"/>
              <a:buNone/>
            </a:pPr>
            <a:r>
              <a:t/>
            </a:r>
            <a:endParaRPr sz="3820"/>
          </a:p>
          <a:p>
            <a:pPr indent="0" lvl="0" marL="0" marR="0" rtl="0" algn="ctr">
              <a:lnSpc>
                <a:spcPct val="100000"/>
              </a:lnSpc>
              <a:spcBef>
                <a:spcPts val="0"/>
              </a:spcBef>
              <a:spcAft>
                <a:spcPts val="0"/>
              </a:spcAft>
              <a:buSzPts val="1800"/>
              <a:buNone/>
            </a:pPr>
            <a:r>
              <a:t/>
            </a:r>
            <a:endParaRPr sz="3820"/>
          </a:p>
          <a:p>
            <a:pPr indent="0" lvl="0" marL="0" marR="0" rtl="0" algn="ctr">
              <a:lnSpc>
                <a:spcPct val="100000"/>
              </a:lnSpc>
              <a:spcBef>
                <a:spcPts val="0"/>
              </a:spcBef>
              <a:spcAft>
                <a:spcPts val="0"/>
              </a:spcAft>
              <a:buSzPts val="1800"/>
              <a:buNone/>
            </a:pPr>
            <a:r>
              <a:t/>
            </a:r>
            <a:endParaRPr sz="3820"/>
          </a:p>
          <a:p>
            <a:pPr indent="0" lvl="0" marL="0" marR="0" rtl="0" algn="ctr">
              <a:lnSpc>
                <a:spcPct val="100000"/>
              </a:lnSpc>
              <a:spcBef>
                <a:spcPts val="0"/>
              </a:spcBef>
              <a:spcAft>
                <a:spcPts val="0"/>
              </a:spcAft>
              <a:buSzPts val="1800"/>
              <a:buNone/>
            </a:pPr>
            <a:r>
              <a:rPr lang="en" sz="3820"/>
              <a:t>FAIR Semantics, Interoperability and Services</a:t>
            </a:r>
            <a:endParaRPr sz="3820"/>
          </a:p>
        </p:txBody>
      </p:sp>
      <p:sp>
        <p:nvSpPr>
          <p:cNvPr id="189" name="Google Shape;189;p29"/>
          <p:cNvSpPr txBox="1"/>
          <p:nvPr>
            <p:ph idx="1" type="body"/>
          </p:nvPr>
        </p:nvSpPr>
        <p:spPr>
          <a:xfrm>
            <a:off x="286800" y="1509100"/>
            <a:ext cx="4285200" cy="2927400"/>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 sz="1200">
                <a:latin typeface="Arial"/>
                <a:ea typeface="Arial"/>
                <a:cs typeface="Arial"/>
                <a:sym typeface="Arial"/>
              </a:rPr>
              <a:t>FAIRsFAIR is working actively to produce recommendations on technologies that support semantic interoperability in a sustainable way, and practices that support FAIRness.</a:t>
            </a:r>
            <a:endParaRPr sz="1200">
              <a:latin typeface="Arial"/>
              <a:ea typeface="Arial"/>
              <a:cs typeface="Arial"/>
              <a:sym typeface="Arial"/>
            </a:endParaRPr>
          </a:p>
          <a:p>
            <a:pPr indent="-304800" lvl="0" marL="457200" rtl="0" algn="l">
              <a:lnSpc>
                <a:spcPct val="115000"/>
              </a:lnSpc>
              <a:spcBef>
                <a:spcPts val="1200"/>
              </a:spcBef>
              <a:spcAft>
                <a:spcPts val="0"/>
              </a:spcAft>
              <a:buSzPts val="1200"/>
              <a:buFont typeface="Arial"/>
              <a:buChar char="•"/>
            </a:pPr>
            <a:r>
              <a:rPr lang="en" sz="1200">
                <a:latin typeface="Arial"/>
                <a:ea typeface="Arial"/>
                <a:cs typeface="Arial"/>
                <a:sym typeface="Arial"/>
              </a:rPr>
              <a:t>Improve the semantic interoperability of research resources by specifying FAIR metadata schemas, vocabularies, protocols, and ontologies</a:t>
            </a:r>
            <a:endParaRPr sz="1200">
              <a:latin typeface="Arial"/>
              <a:ea typeface="Arial"/>
              <a:cs typeface="Arial"/>
              <a:sym typeface="Arial"/>
            </a:endParaRPr>
          </a:p>
          <a:p>
            <a:pPr indent="-304800" lvl="0" marL="457200" rtl="0" algn="l">
              <a:lnSpc>
                <a:spcPct val="115000"/>
              </a:lnSpc>
              <a:spcBef>
                <a:spcPts val="0"/>
              </a:spcBef>
              <a:spcAft>
                <a:spcPts val="0"/>
              </a:spcAft>
              <a:buSzPts val="1200"/>
              <a:buFont typeface="Arial"/>
              <a:buChar char="•"/>
            </a:pPr>
            <a:r>
              <a:rPr lang="en" sz="1200">
                <a:latin typeface="Arial"/>
                <a:ea typeface="Arial"/>
                <a:cs typeface="Arial"/>
                <a:sym typeface="Arial"/>
              </a:rPr>
              <a:t>Provide solutions for interoperability requirements and machine accessibility for FAIR-aligned repositories</a:t>
            </a:r>
            <a:endParaRPr sz="1200">
              <a:latin typeface="Arial"/>
              <a:ea typeface="Arial"/>
              <a:cs typeface="Arial"/>
              <a:sym typeface="Arial"/>
            </a:endParaRPr>
          </a:p>
          <a:p>
            <a:pPr indent="-304800" lvl="0" marL="457200" rtl="0" algn="l">
              <a:lnSpc>
                <a:spcPct val="115000"/>
              </a:lnSpc>
              <a:spcBef>
                <a:spcPts val="0"/>
              </a:spcBef>
              <a:spcAft>
                <a:spcPts val="0"/>
              </a:spcAft>
              <a:buSzPts val="1200"/>
              <a:buFont typeface="Arial"/>
              <a:buChar char="•"/>
            </a:pPr>
            <a:r>
              <a:rPr lang="en" sz="1200">
                <a:latin typeface="Arial"/>
                <a:ea typeface="Arial"/>
                <a:cs typeface="Arial"/>
                <a:sym typeface="Arial"/>
              </a:rPr>
              <a:t>Formulate guidelines and recommendations for FAIR-enabling services</a:t>
            </a:r>
            <a:endParaRPr sz="1200">
              <a:latin typeface="Arial"/>
              <a:ea typeface="Arial"/>
              <a:cs typeface="Arial"/>
              <a:sym typeface="Arial"/>
            </a:endParaRPr>
          </a:p>
          <a:p>
            <a:pPr indent="-304800" lvl="0" marL="457200" rtl="0" algn="l">
              <a:lnSpc>
                <a:spcPct val="115000"/>
              </a:lnSpc>
              <a:spcBef>
                <a:spcPts val="0"/>
              </a:spcBef>
              <a:spcAft>
                <a:spcPts val="0"/>
              </a:spcAft>
              <a:buSzPts val="1200"/>
              <a:buFont typeface="Arial"/>
              <a:buChar char="•"/>
            </a:pPr>
            <a:r>
              <a:rPr lang="en" sz="1200">
                <a:latin typeface="Arial"/>
                <a:ea typeface="Arial"/>
                <a:cs typeface="Arial"/>
                <a:sym typeface="Arial"/>
              </a:rPr>
              <a:t>Assess to what extent the FAIR principles can be applied to research software</a:t>
            </a:r>
            <a:endParaRPr sz="1200">
              <a:latin typeface="Arial"/>
              <a:ea typeface="Arial"/>
              <a:cs typeface="Arial"/>
              <a:sym typeface="Arial"/>
            </a:endParaRPr>
          </a:p>
          <a:p>
            <a:pPr indent="0" lvl="0" marL="0" marR="0" rtl="0" algn="l">
              <a:lnSpc>
                <a:spcPct val="115000"/>
              </a:lnSpc>
              <a:spcBef>
                <a:spcPts val="1800"/>
              </a:spcBef>
              <a:spcAft>
                <a:spcPts val="0"/>
              </a:spcAft>
              <a:buSzPts val="1800"/>
              <a:buNone/>
            </a:pPr>
            <a:r>
              <a:t/>
            </a:r>
            <a:endParaRPr sz="1200">
              <a:latin typeface="Arial"/>
              <a:ea typeface="Arial"/>
              <a:cs typeface="Arial"/>
              <a:sym typeface="Arial"/>
            </a:endParaRPr>
          </a:p>
        </p:txBody>
      </p:sp>
      <p:sp>
        <p:nvSpPr>
          <p:cNvPr id="190" name="Google Shape;190;p29"/>
          <p:cNvSpPr txBox="1"/>
          <p:nvPr>
            <p:ph idx="12" type="sldNum"/>
          </p:nvPr>
        </p:nvSpPr>
        <p:spPr>
          <a:xfrm>
            <a:off x="6457950" y="4767263"/>
            <a:ext cx="2057400" cy="2738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
        <p:nvSpPr>
          <p:cNvPr id="191" name="Google Shape;191;p29"/>
          <p:cNvSpPr txBox="1"/>
          <p:nvPr/>
        </p:nvSpPr>
        <p:spPr>
          <a:xfrm>
            <a:off x="4714400" y="1472800"/>
            <a:ext cx="4285200" cy="300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February 2020</a:t>
            </a:r>
            <a:r>
              <a:rPr lang="en" sz="1200"/>
              <a:t> Assessment report on FAIRness of services </a:t>
            </a:r>
            <a:r>
              <a:rPr lang="en" sz="1200" u="sng">
                <a:solidFill>
                  <a:schemeClr val="hlink"/>
                </a:solidFill>
                <a:hlinkClick r:id="rId3"/>
              </a:rPr>
              <a:t>https://doi.org/10.5281/zenodo.3688762</a:t>
            </a:r>
            <a:endParaRPr b="1" sz="1200"/>
          </a:p>
          <a:p>
            <a:pPr indent="-304800" lvl="0" marL="457200" rtl="0" algn="l">
              <a:spcBef>
                <a:spcPts val="0"/>
              </a:spcBef>
              <a:spcAft>
                <a:spcPts val="0"/>
              </a:spcAft>
              <a:buSzPts val="1200"/>
              <a:buChar char="➔"/>
            </a:pPr>
            <a:r>
              <a:rPr b="1" lang="en" sz="1200">
                <a:solidFill>
                  <a:schemeClr val="dk1"/>
                </a:solidFill>
              </a:rPr>
              <a:t>August 2020</a:t>
            </a:r>
            <a:r>
              <a:rPr lang="en" sz="1200">
                <a:solidFill>
                  <a:schemeClr val="dk1"/>
                </a:solidFill>
              </a:rPr>
              <a:t> 2nd Report on FAIR requirements for persistence and interoperability describes the use of PIDs and metadata to enable FAIR data </a:t>
            </a:r>
            <a:r>
              <a:rPr lang="en" sz="1200" u="sng">
                <a:solidFill>
                  <a:schemeClr val="hlink"/>
                </a:solidFill>
                <a:hlinkClick r:id="rId4"/>
              </a:rPr>
              <a:t>https://doi.org/10.5281/zenodo.4001631</a:t>
            </a:r>
            <a:endParaRPr b="1" sz="1200"/>
          </a:p>
          <a:p>
            <a:pPr indent="-304800" lvl="0" marL="457200" rtl="0" algn="l">
              <a:spcBef>
                <a:spcPts val="0"/>
              </a:spcBef>
              <a:spcAft>
                <a:spcPts val="0"/>
              </a:spcAft>
              <a:buSzPts val="1200"/>
              <a:buChar char="➔"/>
            </a:pPr>
            <a:r>
              <a:rPr b="1" lang="en" sz="1200">
                <a:solidFill>
                  <a:schemeClr val="dk1"/>
                </a:solidFill>
              </a:rPr>
              <a:t>October 2020</a:t>
            </a:r>
            <a:r>
              <a:rPr lang="en" sz="1200">
                <a:solidFill>
                  <a:schemeClr val="dk1"/>
                </a:solidFill>
              </a:rPr>
              <a:t> Assessment report on FAIRness of research software </a:t>
            </a:r>
            <a:endParaRPr sz="1200">
              <a:solidFill>
                <a:schemeClr val="dk1"/>
              </a:solidFill>
            </a:endParaRPr>
          </a:p>
          <a:p>
            <a:pPr indent="0" lvl="0" marL="457200" rtl="0" algn="l">
              <a:spcBef>
                <a:spcPts val="0"/>
              </a:spcBef>
              <a:spcAft>
                <a:spcPts val="0"/>
              </a:spcAft>
              <a:buNone/>
            </a:pPr>
            <a:r>
              <a:rPr lang="en" sz="1100" u="sng">
                <a:solidFill>
                  <a:schemeClr val="hlink"/>
                </a:solidFill>
                <a:hlinkClick r:id="rId5"/>
              </a:rPr>
              <a:t>https://doi.org/10.5281/zenodo.4095091</a:t>
            </a:r>
            <a:r>
              <a:rPr lang="en" sz="1100">
                <a:solidFill>
                  <a:schemeClr val="dk1"/>
                </a:solidFill>
              </a:rPr>
              <a:t> </a:t>
            </a:r>
            <a:endParaRPr sz="1200">
              <a:solidFill>
                <a:schemeClr val="dk1"/>
              </a:solidFill>
            </a:endParaRPr>
          </a:p>
          <a:p>
            <a:pPr indent="-304800" lvl="0" marL="457200" rtl="0" algn="l">
              <a:spcBef>
                <a:spcPts val="0"/>
              </a:spcBef>
              <a:spcAft>
                <a:spcPts val="0"/>
              </a:spcAft>
              <a:buSzPts val="1200"/>
              <a:buChar char="➔"/>
            </a:pPr>
            <a:r>
              <a:rPr b="1" lang="en" sz="1200"/>
              <a:t>December 2020</a:t>
            </a:r>
            <a:r>
              <a:rPr lang="en" sz="1200"/>
              <a:t> </a:t>
            </a:r>
            <a:r>
              <a:rPr lang="en" sz="1200">
                <a:solidFill>
                  <a:schemeClr val="dk1"/>
                </a:solidFill>
              </a:rPr>
              <a:t>Second iteration of Recommendations for FAIR Semantics </a:t>
            </a:r>
            <a:r>
              <a:rPr lang="en" sz="1200" u="sng">
                <a:solidFill>
                  <a:schemeClr val="hlink"/>
                </a:solidFill>
                <a:hlinkClick r:id="rId6"/>
              </a:rPr>
              <a:t>https://doi.org/10.5281/zenodo.4314320</a:t>
            </a:r>
            <a:endParaRPr sz="1200"/>
          </a:p>
          <a:p>
            <a:pPr indent="-304800" lvl="0" marL="457200" rtl="0" algn="l">
              <a:spcBef>
                <a:spcPts val="0"/>
              </a:spcBef>
              <a:spcAft>
                <a:spcPts val="0"/>
              </a:spcAft>
              <a:buSzPts val="1200"/>
              <a:buChar char="➔"/>
            </a:pPr>
            <a:r>
              <a:rPr b="1" lang="en" sz="1200"/>
              <a:t>November 2020 </a:t>
            </a:r>
            <a:r>
              <a:rPr lang="en" sz="1200"/>
              <a:t>Basic Framework Fairness of Services </a:t>
            </a:r>
            <a:r>
              <a:rPr lang="en" sz="1200" u="sng">
                <a:solidFill>
                  <a:schemeClr val="hlink"/>
                </a:solidFill>
                <a:hlinkClick r:id="rId7"/>
              </a:rPr>
              <a:t>https://doi.org/10.5281/zenodo.4292598</a:t>
            </a:r>
            <a:endParaRPr sz="1200"/>
          </a:p>
          <a:p>
            <a:pPr indent="-304800" lvl="0" marL="457200" rtl="0" algn="l">
              <a:spcBef>
                <a:spcPts val="0"/>
              </a:spcBef>
              <a:spcAft>
                <a:spcPts val="0"/>
              </a:spcAft>
              <a:buSzPts val="1200"/>
              <a:buChar char="➔"/>
            </a:pPr>
            <a:r>
              <a:rPr b="1" lang="en" sz="1200"/>
              <a:t>February 2021</a:t>
            </a:r>
            <a:r>
              <a:rPr lang="en" sz="1200"/>
              <a:t> The FAIR Data Point prototype </a:t>
            </a:r>
            <a:r>
              <a:rPr lang="en" sz="1200" u="sng">
                <a:solidFill>
                  <a:schemeClr val="hlink"/>
                </a:solidFill>
                <a:hlinkClick r:id="rId8"/>
              </a:rPr>
              <a:t>https://doi.org/10.5281/zenodo.4501201</a:t>
            </a:r>
            <a:endParaRPr sz="1200"/>
          </a:p>
        </p:txBody>
      </p:sp>
      <p:sp>
        <p:nvSpPr>
          <p:cNvPr id="192" name="Google Shape;192;p29"/>
          <p:cNvSpPr/>
          <p:nvPr/>
        </p:nvSpPr>
        <p:spPr>
          <a:xfrm>
            <a:off x="4395850" y="4512275"/>
            <a:ext cx="4605600" cy="255000"/>
          </a:xfrm>
          <a:prstGeom prst="rect">
            <a:avLst/>
          </a:prstGeom>
          <a:noFill/>
          <a:ln>
            <a:noFill/>
          </a:ln>
        </p:spPr>
        <p:txBody>
          <a:bodyPr anchorCtr="0" anchor="t" bIns="45700" lIns="91425" spcFirstLastPara="1" rIns="91425" wrap="square" tIns="45700">
            <a:noAutofit/>
          </a:bodyPr>
          <a:lstStyle/>
          <a:p>
            <a:pPr indent="0" lvl="0" marL="0" marR="0" rtl="0" algn="r">
              <a:lnSpc>
                <a:spcPct val="115000"/>
              </a:lnSpc>
              <a:spcBef>
                <a:spcPts val="0"/>
              </a:spcBef>
              <a:spcAft>
                <a:spcPts val="0"/>
              </a:spcAft>
              <a:buNone/>
            </a:pPr>
            <a:r>
              <a:rPr b="0" i="1" lang="en" sz="1100" u="none" cap="none" strike="noStrike">
                <a:solidFill>
                  <a:srgbClr val="000000"/>
                </a:solidFill>
                <a:latin typeface="Arial"/>
                <a:ea typeface="Arial"/>
                <a:cs typeface="Arial"/>
                <a:sym typeface="Arial"/>
              </a:rPr>
              <a:t>Contact: </a:t>
            </a:r>
            <a:r>
              <a:rPr i="1" lang="en" sz="1100"/>
              <a:t>Jessica Parland </a:t>
            </a:r>
            <a:r>
              <a:rPr i="1" lang="en" sz="1100" u="sng">
                <a:solidFill>
                  <a:schemeClr val="hlink"/>
                </a:solidFill>
                <a:hlinkClick r:id="rId9"/>
              </a:rPr>
              <a:t>jessica.parland-vonessen@csc.fi</a:t>
            </a:r>
            <a:r>
              <a:rPr i="1" lang="en" sz="1100"/>
              <a:t> </a:t>
            </a:r>
            <a:r>
              <a:rPr b="0" i="1" lang="en" sz="1100" u="none" cap="none" strike="noStrike">
                <a:solidFill>
                  <a:srgbClr val="000000"/>
                </a:solidFill>
                <a:latin typeface="Arial"/>
                <a:ea typeface="Arial"/>
                <a:cs typeface="Arial"/>
                <a:sym typeface="Arial"/>
              </a:rPr>
              <a:t> </a:t>
            </a:r>
            <a:endParaRPr i="1"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0"/>
          <p:cNvSpPr txBox="1"/>
          <p:nvPr>
            <p:ph type="title"/>
          </p:nvPr>
        </p:nvSpPr>
        <p:spPr>
          <a:xfrm>
            <a:off x="628650" y="134569"/>
            <a:ext cx="7886700" cy="994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1800"/>
              </a:spcBef>
              <a:spcAft>
                <a:spcPts val="600"/>
              </a:spcAft>
              <a:buSzPts val="1800"/>
              <a:buNone/>
            </a:pPr>
            <a:r>
              <a:rPr lang="en" sz="4300"/>
              <a:t>FAIR Policy and Practice</a:t>
            </a:r>
            <a:endParaRPr sz="4300"/>
          </a:p>
        </p:txBody>
      </p:sp>
      <p:sp>
        <p:nvSpPr>
          <p:cNvPr id="199" name="Google Shape;199;p30"/>
          <p:cNvSpPr txBox="1"/>
          <p:nvPr>
            <p:ph idx="1" type="body"/>
          </p:nvPr>
        </p:nvSpPr>
        <p:spPr>
          <a:xfrm>
            <a:off x="569375" y="1279925"/>
            <a:ext cx="4460400" cy="3263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None/>
            </a:pPr>
            <a:r>
              <a:rPr lang="en" sz="1500"/>
              <a:t>The overall aim is to increase the production and use of FAIR data by supporting changes in policy and practice at </a:t>
            </a:r>
            <a:r>
              <a:rPr b="1" lang="en" sz="1500"/>
              <a:t>funding body, repository and organisational levels</a:t>
            </a:r>
            <a:r>
              <a:rPr lang="en" sz="1500"/>
              <a:t>. </a:t>
            </a:r>
            <a:endParaRPr sz="1500"/>
          </a:p>
          <a:p>
            <a:pPr indent="0" lvl="0" marL="0" rtl="0" algn="l">
              <a:lnSpc>
                <a:spcPct val="90000"/>
              </a:lnSpc>
              <a:spcBef>
                <a:spcPts val="750"/>
              </a:spcBef>
              <a:spcAft>
                <a:spcPts val="0"/>
              </a:spcAft>
              <a:buNone/>
            </a:pPr>
            <a:r>
              <a:rPr lang="en" sz="1500"/>
              <a:t>FAIRsFAIR team are working with stakeholders to provide </a:t>
            </a:r>
            <a:r>
              <a:rPr lang="en" sz="1500" u="sng">
                <a:solidFill>
                  <a:schemeClr val="hlink"/>
                </a:solidFill>
                <a:hlinkClick r:id="rId3"/>
              </a:rPr>
              <a:t>recommendations</a:t>
            </a:r>
            <a:r>
              <a:rPr lang="en" sz="1500"/>
              <a:t> on how </a:t>
            </a:r>
            <a:r>
              <a:rPr b="1" lang="en" sz="1500"/>
              <a:t>policies</a:t>
            </a:r>
            <a:r>
              <a:rPr lang="en" sz="1500"/>
              <a:t> might be enhanced to support FAIR. </a:t>
            </a:r>
            <a:endParaRPr sz="1500"/>
          </a:p>
          <a:p>
            <a:pPr indent="0" lvl="0" marL="0" rtl="0" algn="l">
              <a:lnSpc>
                <a:spcPct val="90000"/>
              </a:lnSpc>
              <a:spcBef>
                <a:spcPts val="750"/>
              </a:spcBef>
              <a:spcAft>
                <a:spcPts val="0"/>
              </a:spcAft>
              <a:buNone/>
            </a:pPr>
            <a:r>
              <a:rPr lang="en" sz="1500"/>
              <a:t>Collaboratively work to define </a:t>
            </a:r>
            <a:r>
              <a:rPr lang="en" sz="1500" u="sng">
                <a:solidFill>
                  <a:schemeClr val="hlink"/>
                </a:solidFill>
                <a:hlinkClick r:id="rId4"/>
              </a:rPr>
              <a:t>recommendations</a:t>
            </a:r>
            <a:r>
              <a:rPr lang="en" sz="1500"/>
              <a:t> and embed FAIR</a:t>
            </a:r>
            <a:r>
              <a:rPr b="1" lang="en" sz="1500"/>
              <a:t> data practice</a:t>
            </a:r>
            <a:r>
              <a:rPr lang="en" sz="1500"/>
              <a:t> in research culture</a:t>
            </a:r>
            <a:endParaRPr sz="1500"/>
          </a:p>
          <a:p>
            <a:pPr indent="0" lvl="0" marL="0" rtl="0" algn="l">
              <a:lnSpc>
                <a:spcPct val="90000"/>
              </a:lnSpc>
              <a:spcBef>
                <a:spcPts val="750"/>
              </a:spcBef>
              <a:spcAft>
                <a:spcPts val="0"/>
              </a:spcAft>
              <a:buNone/>
            </a:pPr>
            <a:r>
              <a:rPr lang="en" sz="1500"/>
              <a:t>Develop a </a:t>
            </a:r>
            <a:r>
              <a:rPr lang="en" sz="1500" u="sng">
                <a:solidFill>
                  <a:schemeClr val="hlink"/>
                </a:solidFill>
                <a:hlinkClick r:id="rId5"/>
              </a:rPr>
              <a:t>support programme</a:t>
            </a:r>
            <a:r>
              <a:rPr lang="en" sz="1500"/>
              <a:t> to help repositories become more FAIR-enabling</a:t>
            </a:r>
            <a:endParaRPr sz="1500"/>
          </a:p>
          <a:p>
            <a:pPr indent="0" lvl="0" marL="0" rtl="0" algn="l">
              <a:lnSpc>
                <a:spcPct val="90000"/>
              </a:lnSpc>
              <a:spcBef>
                <a:spcPts val="750"/>
              </a:spcBef>
              <a:spcAft>
                <a:spcPts val="0"/>
              </a:spcAft>
              <a:buNone/>
            </a:pPr>
            <a:r>
              <a:t/>
            </a:r>
            <a:endParaRPr sz="1500"/>
          </a:p>
        </p:txBody>
      </p:sp>
      <p:sp>
        <p:nvSpPr>
          <p:cNvPr id="200" name="Google Shape;200;p30"/>
          <p:cNvSpPr txBox="1"/>
          <p:nvPr>
            <p:ph idx="12" type="sldNum"/>
          </p:nvPr>
        </p:nvSpPr>
        <p:spPr>
          <a:xfrm>
            <a:off x="6457950" y="4767263"/>
            <a:ext cx="2057400" cy="2738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
        <p:nvSpPr>
          <p:cNvPr id="201" name="Google Shape;201;p30"/>
          <p:cNvSpPr/>
          <p:nvPr/>
        </p:nvSpPr>
        <p:spPr>
          <a:xfrm>
            <a:off x="4482350" y="4422274"/>
            <a:ext cx="4519200" cy="255000"/>
          </a:xfrm>
          <a:prstGeom prst="rect">
            <a:avLst/>
          </a:prstGeom>
          <a:noFill/>
          <a:ln>
            <a:noFill/>
          </a:ln>
        </p:spPr>
        <p:txBody>
          <a:bodyPr anchorCtr="0" anchor="t" bIns="45700" lIns="91425" spcFirstLastPara="1" rIns="91425" wrap="square" tIns="45700">
            <a:noAutofit/>
          </a:bodyPr>
          <a:lstStyle/>
          <a:p>
            <a:pPr indent="0" lvl="0" marL="0" marR="0" rtl="0" algn="r">
              <a:lnSpc>
                <a:spcPct val="115000"/>
              </a:lnSpc>
              <a:spcBef>
                <a:spcPts val="0"/>
              </a:spcBef>
              <a:spcAft>
                <a:spcPts val="0"/>
              </a:spcAft>
              <a:buNone/>
            </a:pPr>
            <a:r>
              <a:rPr b="0" i="1" lang="en" sz="1100" u="none" cap="none" strike="noStrike">
                <a:solidFill>
                  <a:srgbClr val="000000"/>
                </a:solidFill>
                <a:latin typeface="Arial"/>
                <a:ea typeface="Arial"/>
                <a:cs typeface="Arial"/>
                <a:sym typeface="Arial"/>
              </a:rPr>
              <a:t>Contact: Joy Davidson </a:t>
            </a:r>
            <a:r>
              <a:rPr b="0" i="1" lang="en" sz="1100" u="sng" cap="none" strike="noStrike">
                <a:solidFill>
                  <a:schemeClr val="hlink"/>
                </a:solidFill>
                <a:latin typeface="Arial"/>
                <a:ea typeface="Arial"/>
                <a:cs typeface="Arial"/>
                <a:sym typeface="Arial"/>
                <a:hlinkClick r:id="rId6"/>
              </a:rPr>
              <a:t>Joy.Davidson@glasgow.ac.uk</a:t>
            </a:r>
            <a:r>
              <a:rPr b="0" i="1" lang="en" sz="1100" u="none" cap="none" strike="noStrike">
                <a:solidFill>
                  <a:srgbClr val="000000"/>
                </a:solidFill>
                <a:latin typeface="Arial"/>
                <a:ea typeface="Arial"/>
                <a:cs typeface="Arial"/>
                <a:sym typeface="Arial"/>
              </a:rPr>
              <a:t>  </a:t>
            </a:r>
            <a:endParaRPr i="1" sz="1100"/>
          </a:p>
        </p:txBody>
      </p:sp>
      <p:sp>
        <p:nvSpPr>
          <p:cNvPr id="202" name="Google Shape;202;p30"/>
          <p:cNvSpPr txBox="1"/>
          <p:nvPr/>
        </p:nvSpPr>
        <p:spPr>
          <a:xfrm>
            <a:off x="4876100" y="1384925"/>
            <a:ext cx="4171200" cy="27714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b="1" lang="en" sz="1300">
                <a:solidFill>
                  <a:schemeClr val="dk1"/>
                </a:solidFill>
              </a:rPr>
              <a:t>February 2020</a:t>
            </a:r>
            <a:r>
              <a:rPr lang="en" sz="1300">
                <a:solidFill>
                  <a:schemeClr val="dk1"/>
                </a:solidFill>
              </a:rPr>
              <a:t> Policy Enhancement Recommendations</a:t>
            </a:r>
            <a:r>
              <a:rPr lang="en" sz="1300"/>
              <a:t> </a:t>
            </a:r>
            <a:r>
              <a:rPr lang="en" sz="1300" u="sng">
                <a:solidFill>
                  <a:schemeClr val="hlink"/>
                </a:solidFill>
                <a:hlinkClick r:id="rId7"/>
              </a:rPr>
              <a:t>https://zenodo.org/record/3686901</a:t>
            </a:r>
            <a:r>
              <a:rPr lang="en" sz="1300"/>
              <a:t> </a:t>
            </a:r>
            <a:endParaRPr sz="1300"/>
          </a:p>
          <a:p>
            <a:pPr indent="-304800" lvl="0" marL="457200" marR="0" rtl="0" algn="l">
              <a:lnSpc>
                <a:spcPct val="115000"/>
              </a:lnSpc>
              <a:spcBef>
                <a:spcPts val="0"/>
              </a:spcBef>
              <a:spcAft>
                <a:spcPts val="0"/>
              </a:spcAft>
              <a:buSzPts val="1200"/>
              <a:buChar char="➔"/>
            </a:pPr>
            <a:r>
              <a:rPr b="1" lang="en" sz="1300"/>
              <a:t>June 2020</a:t>
            </a:r>
            <a:r>
              <a:rPr lang="en" sz="1300"/>
              <a:t> </a:t>
            </a:r>
            <a:r>
              <a:rPr lang="en" sz="1200"/>
              <a:t>Recommendations on practice to support FAIR data principles</a:t>
            </a:r>
            <a:r>
              <a:rPr lang="en" sz="1200">
                <a:solidFill>
                  <a:schemeClr val="dk1"/>
                </a:solidFill>
              </a:rPr>
              <a:t>) </a:t>
            </a:r>
            <a:r>
              <a:rPr lang="en" sz="1200" u="sng">
                <a:solidFill>
                  <a:schemeClr val="hlink"/>
                </a:solidFill>
                <a:hlinkClick r:id="rId8"/>
              </a:rPr>
              <a:t>https://zenodo.org/record/3924132</a:t>
            </a:r>
            <a:r>
              <a:rPr lang="en" sz="1200">
                <a:solidFill>
                  <a:schemeClr val="dk1"/>
                </a:solidFill>
              </a:rPr>
              <a:t>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September 2020</a:t>
            </a:r>
            <a:r>
              <a:rPr lang="en" sz="1200"/>
              <a:t> </a:t>
            </a:r>
            <a:r>
              <a:rPr lang="en" sz="1200">
                <a:uFill>
                  <a:noFill/>
                </a:uFill>
                <a:hlinkClick r:id="rId9"/>
              </a:rPr>
              <a:t>Description of FAIRsFAIR's Transition Support Programme for Repositories</a:t>
            </a:r>
            <a:endParaRPr sz="1350">
              <a:solidFill>
                <a:srgbClr val="0056B3"/>
              </a:solidFill>
              <a:highlight>
                <a:srgbClr val="F4F4F4"/>
              </a:highlight>
            </a:endParaRPr>
          </a:p>
          <a:p>
            <a:pPr indent="0" lvl="0" marL="457200" rtl="0" algn="l">
              <a:lnSpc>
                <a:spcPct val="115000"/>
              </a:lnSpc>
              <a:spcBef>
                <a:spcPts val="0"/>
              </a:spcBef>
              <a:spcAft>
                <a:spcPts val="0"/>
              </a:spcAft>
              <a:buNone/>
            </a:pPr>
            <a:r>
              <a:rPr lang="en" sz="1200" u="sng">
                <a:solidFill>
                  <a:schemeClr val="hlink"/>
                </a:solidFill>
                <a:hlinkClick r:id="rId10"/>
              </a:rPr>
              <a:t>https://doi.org/10.5281/zenodo.4058339</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October 2020</a:t>
            </a:r>
            <a:r>
              <a:rPr b="1" lang="en" sz="1300">
                <a:solidFill>
                  <a:schemeClr val="dk1"/>
                </a:solidFill>
                <a:highlight>
                  <a:schemeClr val="lt1"/>
                </a:highlight>
              </a:rPr>
              <a:t> </a:t>
            </a:r>
            <a:r>
              <a:rPr lang="en" sz="1300">
                <a:solidFill>
                  <a:schemeClr val="dk1"/>
                </a:solidFill>
                <a:highlight>
                  <a:schemeClr val="lt1"/>
                </a:highlight>
              </a:rPr>
              <a:t>Proposal on integration of metadata catalogues to support cross-disciplinary FAIR uptake</a:t>
            </a:r>
            <a:endParaRPr sz="1300">
              <a:solidFill>
                <a:schemeClr val="dk1"/>
              </a:solidFill>
              <a:highlight>
                <a:schemeClr val="lt1"/>
              </a:highlight>
            </a:endParaRPr>
          </a:p>
          <a:p>
            <a:pPr indent="0" lvl="0" marL="457200" rtl="0" algn="l">
              <a:lnSpc>
                <a:spcPct val="115000"/>
              </a:lnSpc>
              <a:spcBef>
                <a:spcPts val="0"/>
              </a:spcBef>
              <a:spcAft>
                <a:spcPts val="0"/>
              </a:spcAft>
              <a:buNone/>
            </a:pPr>
            <a:r>
              <a:rPr lang="en" sz="1200" u="sng">
                <a:solidFill>
                  <a:schemeClr val="hlink"/>
                </a:solidFill>
                <a:hlinkClick r:id="rId11"/>
              </a:rPr>
              <a:t>https://doi.org/10.5281/zenodo.4134787</a:t>
            </a:r>
            <a:r>
              <a:rPr lang="en" sz="1200">
                <a:solidFill>
                  <a:schemeClr val="dk1"/>
                </a:solidFill>
              </a:rPr>
              <a:t> </a:t>
            </a:r>
            <a:endParaRPr sz="1200">
              <a:solidFill>
                <a:schemeClr val="dk1"/>
              </a:solidFill>
            </a:endParaRPr>
          </a:p>
          <a:p>
            <a:pPr indent="0" lvl="0" marL="0" marR="0" rtl="0" algn="l">
              <a:lnSpc>
                <a:spcPct val="115000"/>
              </a:lnSpc>
              <a:spcBef>
                <a:spcPts val="0"/>
              </a:spcBef>
              <a:spcAft>
                <a:spcPts val="0"/>
              </a:spcAft>
              <a:buNone/>
            </a:pPr>
            <a:r>
              <a:t/>
            </a:r>
            <a:endParaRPr sz="1200">
              <a:solidFill>
                <a:schemeClr val="dk1"/>
              </a:solidFill>
            </a:endParaRPr>
          </a:p>
          <a:p>
            <a:pPr indent="0" lvl="0" marL="457200" marR="0" rtl="0" algn="l">
              <a:lnSpc>
                <a:spcPct val="115000"/>
              </a:lnSpc>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ster slid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