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9C7"/>
    <a:srgbClr val="447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9"/>
    <p:restoredTop sz="94662"/>
  </p:normalViewPr>
  <p:slideViewPr>
    <p:cSldViewPr snapToGrid="0" snapToObjects="1">
      <p:cViewPr varScale="1">
        <p:scale>
          <a:sx n="115" d="100"/>
          <a:sy n="115" d="100"/>
        </p:scale>
        <p:origin x="1432"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EFAB078-FC9F-3C47-9EC8-04DCD21072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E0E4AFB-6674-7D42-ABF0-4985B0DDBE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EAA24D-9DF1-1741-B5DF-6177CA66E7A5}" type="datetimeFigureOut">
              <a:rPr lang="it-IT" smtClean="0"/>
              <a:t>26/10/20</a:t>
            </a:fld>
            <a:endParaRPr lang="it-IT"/>
          </a:p>
        </p:txBody>
      </p:sp>
      <p:sp>
        <p:nvSpPr>
          <p:cNvPr id="4" name="Segnaposto piè di pagina 3">
            <a:extLst>
              <a:ext uri="{FF2B5EF4-FFF2-40B4-BE49-F238E27FC236}">
                <a16:creationId xmlns:a16="http://schemas.microsoft.com/office/drawing/2014/main" id="{C310194D-5812-5A4C-A145-741F103D1B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2699D42-143E-0942-994A-A20516E826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73C95-07C8-F047-841E-CAC969A4C789}" type="slidenum">
              <a:rPr lang="it-IT" smtClean="0"/>
              <a:t>‹N›</a:t>
            </a:fld>
            <a:endParaRPr lang="it-IT"/>
          </a:p>
        </p:txBody>
      </p:sp>
    </p:spTree>
    <p:extLst>
      <p:ext uri="{BB962C8B-B14F-4D97-AF65-F5344CB8AC3E}">
        <p14:creationId xmlns:p14="http://schemas.microsoft.com/office/powerpoint/2010/main" val="521186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5F4C-A139-7E40-960E-05E94CBA483F}" type="datetimeFigureOut">
              <a:rPr lang="it-IT" smtClean="0"/>
              <a:t>26/10/20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83B3-0C21-BA46-891E-E923391B397A}" type="slidenum">
              <a:rPr lang="it-IT" smtClean="0"/>
              <a:t>‹N›</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nosc.eu/" TargetMode="External"/><Relationship Id="rId7" Type="http://schemas.openxmlformats.org/officeDocument/2006/relationships/hyperlink" Target="http://www.eosc-life.eu"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rojectescape.eu/" TargetMode="External"/><Relationship Id="rId5" Type="http://schemas.openxmlformats.org/officeDocument/2006/relationships/hyperlink" Target="http://envri.eu/envri-fair/" TargetMode="External"/><Relationship Id="rId4" Type="http://schemas.openxmlformats.org/officeDocument/2006/relationships/hyperlink" Target="https://sshopencloud.eu/"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dcf96d9e8_2_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9dcf96d9e8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292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dcf96d9e8_2_1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9dcf96d9e8_2_1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79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dcf96d9e8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9dcf96d9e8_2_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197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dcf96d9e8_2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400"/>
              <a:buNone/>
            </a:pPr>
            <a:r>
              <a:rPr lang="en"/>
              <a:t>Important outreach is achieved by working collaboration with the European Group of FAIR Champions. </a:t>
            </a:r>
            <a:endParaRPr/>
          </a:p>
          <a:p>
            <a:pPr marL="0" lvl="0" indent="0" algn="l" rtl="0">
              <a:lnSpc>
                <a:spcPct val="70000"/>
              </a:lnSpc>
              <a:spcBef>
                <a:spcPts val="0"/>
              </a:spcBef>
              <a:spcAft>
                <a:spcPts val="0"/>
              </a:spcAft>
              <a:buSzPts val="1400"/>
              <a:buNone/>
            </a:pPr>
            <a:endParaRPr/>
          </a:p>
          <a:p>
            <a:pPr marL="0" lvl="0" indent="0" algn="l" rtl="0">
              <a:lnSpc>
                <a:spcPct val="70000"/>
              </a:lnSpc>
              <a:spcBef>
                <a:spcPts val="0"/>
              </a:spcBef>
              <a:spcAft>
                <a:spcPts val="0"/>
              </a:spcAft>
              <a:buSzPts val="1400"/>
              <a:buNone/>
            </a:pPr>
            <a:r>
              <a:rPr lang="en"/>
              <a:t>The European Group of FAIR Champions (EGFC) is composed by </a:t>
            </a:r>
            <a:r>
              <a:rPr lang="en" b="1"/>
              <a:t>scientific experts and “doers” in the field of FAIR data, </a:t>
            </a:r>
            <a:r>
              <a:rPr lang="en"/>
              <a:t>carefully selected based on their individual merits and knowledge. The group works as an </a:t>
            </a:r>
            <a:r>
              <a:rPr lang="en" b="1"/>
              <a:t>ambassador of FAIR</a:t>
            </a:r>
            <a:r>
              <a:rPr lang="en"/>
              <a:t> by sharing FAIR implementation stories, enhancing synergies, contributing to training activities and webinars, and doing an effective cross fertilization with other communities, towards a broader engagement on FAIR.</a:t>
            </a:r>
            <a:endParaRPr/>
          </a:p>
          <a:p>
            <a:pPr marL="0" lvl="0" indent="0" algn="l" rtl="0">
              <a:lnSpc>
                <a:spcPct val="70000"/>
              </a:lnSpc>
              <a:spcBef>
                <a:spcPts val="1000"/>
              </a:spcBef>
              <a:spcAft>
                <a:spcPts val="0"/>
              </a:spcAft>
              <a:buSzPts val="1400"/>
              <a:buNone/>
            </a:pPr>
            <a:r>
              <a:rPr lang="en"/>
              <a:t>Each EGFC member represents FAIRsFAIR stakeholders and provides </a:t>
            </a:r>
            <a:r>
              <a:rPr lang="en" b="1"/>
              <a:t>advice on operational challenges</a:t>
            </a:r>
            <a:r>
              <a:rPr lang="en"/>
              <a:t>, as well as promotes new policies to improve the adoption of policies for FAIR data which supports the EOSC and the FAIR data policy and practice. Their inputs will be included into the </a:t>
            </a:r>
            <a:r>
              <a:rPr lang="en" b="1"/>
              <a:t>FAIR Landscape Analysis and white papers </a:t>
            </a:r>
            <a:r>
              <a:rPr lang="en"/>
              <a:t>authored by FAIRsFAIR.</a:t>
            </a:r>
            <a:endParaRPr/>
          </a:p>
          <a:p>
            <a:pPr marL="0" lvl="0" indent="0" algn="l" rtl="0">
              <a:lnSpc>
                <a:spcPct val="100000"/>
              </a:lnSpc>
              <a:spcBef>
                <a:spcPts val="0"/>
              </a:spcBef>
              <a:spcAft>
                <a:spcPts val="0"/>
              </a:spcAft>
              <a:buSzPts val="1400"/>
              <a:buNone/>
            </a:pPr>
            <a:endParaRPr/>
          </a:p>
        </p:txBody>
      </p:sp>
      <p:sp>
        <p:nvSpPr>
          <p:cNvPr id="216" name="Google Shape;216;g9dcf96d9e8_2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9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dcf96d9e8_2_1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9dcf96d9e8_2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Another solution...the Synchronisation Force… It is an internal group in which all FsF WPs are represented.</a:t>
            </a:r>
            <a:endParaRPr/>
          </a:p>
          <a:p>
            <a:pPr marL="0" lvl="0" indent="0" algn="l" rtl="0">
              <a:lnSpc>
                <a:spcPct val="100000"/>
              </a:lnSpc>
              <a:spcBef>
                <a:spcPts val="0"/>
              </a:spcBef>
              <a:spcAft>
                <a:spcPts val="0"/>
              </a:spcAft>
              <a:buSzPts val="1400"/>
              <a:buNone/>
            </a:pPr>
            <a:r>
              <a:rPr lang="en"/>
              <a:t>...</a:t>
            </a:r>
            <a:endParaRPr/>
          </a:p>
          <a:p>
            <a:pPr marL="0" marR="0" lvl="0" indent="0" algn="l" rtl="0">
              <a:lnSpc>
                <a:spcPct val="100000"/>
              </a:lnSpc>
              <a:spcBef>
                <a:spcPts val="0"/>
              </a:spcBef>
              <a:spcAft>
                <a:spcPts val="0"/>
              </a:spcAft>
              <a:buClr>
                <a:srgbClr val="000000"/>
              </a:buClr>
              <a:buSzPts val="1400"/>
              <a:buFont typeface="Arial"/>
              <a:buNone/>
            </a:pPr>
            <a:r>
              <a:rPr lang="en"/>
              <a:t>The key activity of the SF is to organise three workshops. More about it in a minute. First a few words about other activities, because several SF members are involved in so-called TaskForces under the </a:t>
            </a:r>
            <a:r>
              <a:rPr lang="en" sz="1200" b="1"/>
              <a:t>INFRAEOSC-5 </a:t>
            </a:r>
            <a:r>
              <a:rPr lang="en" sz="1200" b="1" i="0" u="none" strike="noStrike" cap="none">
                <a:solidFill>
                  <a:srgbClr val="000000"/>
                </a:solidFill>
                <a:latin typeface="Arial"/>
                <a:ea typeface="Arial"/>
                <a:cs typeface="Arial"/>
                <a:sym typeface="Arial"/>
              </a:rPr>
              <a:t>Cross Project Collaboration Board. </a:t>
            </a:r>
            <a:endParaRPr/>
          </a:p>
        </p:txBody>
      </p:sp>
      <p:sp>
        <p:nvSpPr>
          <p:cNvPr id="246" name="Google Shape;246;g9dcf96d9e8_2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extLst>
      <p:ext uri="{BB962C8B-B14F-4D97-AF65-F5344CB8AC3E}">
        <p14:creationId xmlns:p14="http://schemas.microsoft.com/office/powerpoint/2010/main" val="76399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dcf96d9e8_2_1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9dcf96d9e8_2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t>It is not just as easy as abc. There are no lines connecting these boxes because the reality is that the EOSC ecosystem is a complex network of actors and initiatives. Futhermore FAIR IS EVERYWHERE.  The Synchronisation Force aims to provide beneficial input for the EOSC Working Groups, as well as the five ESFRI Clusters (</a:t>
            </a:r>
            <a:r>
              <a:rPr lang="en" sz="1100" u="sng">
                <a:solidFill>
                  <a:schemeClr val="hlink"/>
                </a:solidFill>
                <a:hlinkClick r:id="rId3"/>
              </a:rPr>
              <a:t>PANOSC</a:t>
            </a:r>
            <a:r>
              <a:rPr lang="en" sz="1100"/>
              <a:t>,</a:t>
            </a:r>
            <a:r>
              <a:rPr lang="en" sz="1100">
                <a:solidFill>
                  <a:schemeClr val="hlink"/>
                </a:solidFill>
                <a:uFill>
                  <a:noFill/>
                </a:uFill>
                <a:hlinkClick r:id="rId4"/>
              </a:rPr>
              <a:t> </a:t>
            </a:r>
            <a:r>
              <a:rPr lang="en" sz="1100" u="sng">
                <a:solidFill>
                  <a:schemeClr val="hlink"/>
                </a:solidFill>
                <a:hlinkClick r:id="rId4"/>
              </a:rPr>
              <a:t>SSHOC</a:t>
            </a:r>
            <a:r>
              <a:rPr lang="en" sz="1100"/>
              <a:t>,</a:t>
            </a:r>
            <a:r>
              <a:rPr lang="en" sz="1100">
                <a:solidFill>
                  <a:schemeClr val="hlink"/>
                </a:solidFill>
                <a:uFill>
                  <a:noFill/>
                </a:uFill>
                <a:hlinkClick r:id="rId5"/>
              </a:rPr>
              <a:t> </a:t>
            </a:r>
            <a:r>
              <a:rPr lang="en" sz="1100" u="sng">
                <a:solidFill>
                  <a:schemeClr val="hlink"/>
                </a:solidFill>
                <a:hlinkClick r:id="rId5"/>
              </a:rPr>
              <a:t>ENVRI-FAIR</a:t>
            </a:r>
            <a:r>
              <a:rPr lang="en" sz="1100"/>
              <a:t>,</a:t>
            </a:r>
            <a:r>
              <a:rPr lang="en" sz="1100">
                <a:solidFill>
                  <a:schemeClr val="hlink"/>
                </a:solidFill>
                <a:uFill>
                  <a:noFill/>
                </a:uFill>
                <a:hlinkClick r:id="rId6"/>
              </a:rPr>
              <a:t> </a:t>
            </a:r>
            <a:r>
              <a:rPr lang="en" sz="1100" u="sng">
                <a:solidFill>
                  <a:schemeClr val="hlink"/>
                </a:solidFill>
                <a:hlinkClick r:id="rId6"/>
              </a:rPr>
              <a:t>ESCAPE</a:t>
            </a:r>
            <a:r>
              <a:rPr lang="en" sz="1100"/>
              <a:t> and </a:t>
            </a:r>
            <a:r>
              <a:rPr lang="en" sz="1100" u="sng">
                <a:solidFill>
                  <a:schemeClr val="hlink"/>
                </a:solidFill>
                <a:hlinkClick r:id="rId7"/>
              </a:rPr>
              <a:t>EOSC-Life</a:t>
            </a:r>
            <a:r>
              <a:rPr lang="en" sz="1100"/>
              <a:t>), and the other INFRAEOSC-5 projects, and Horizontal projects e.g. EOSChub and Freya. They are aided in this work by our Expert Group of FAIR Champions (EGFC) who act as ambassadors for FAIR in their own networks and communities. </a:t>
            </a:r>
            <a:endParaRPr/>
          </a:p>
          <a:p>
            <a:pPr marL="0" lvl="0" indent="0" algn="l" rtl="0">
              <a:lnSpc>
                <a:spcPct val="100000"/>
              </a:lnSpc>
              <a:spcBef>
                <a:spcPts val="0"/>
              </a:spcBef>
              <a:spcAft>
                <a:spcPts val="0"/>
              </a:spcAft>
              <a:buSzPts val="1400"/>
              <a:buNone/>
            </a:pPr>
            <a:r>
              <a:rPr lang="en" sz="1100"/>
              <a:t>I’ll show you the current members of the group and then I’ll introduce the Synch Force.</a:t>
            </a:r>
            <a:endParaRPr sz="1100"/>
          </a:p>
          <a:p>
            <a:pPr marL="0" lvl="0" indent="0" algn="l" rtl="0">
              <a:lnSpc>
                <a:spcPct val="100000"/>
              </a:lnSpc>
              <a:spcBef>
                <a:spcPts val="0"/>
              </a:spcBef>
              <a:spcAft>
                <a:spcPts val="0"/>
              </a:spcAft>
              <a:buSzPts val="1400"/>
              <a:buNone/>
            </a:pPr>
            <a:endParaRPr/>
          </a:p>
        </p:txBody>
      </p:sp>
      <p:sp>
        <p:nvSpPr>
          <p:cNvPr id="258" name="Google Shape;258;g9dcf96d9e8_2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16</a:t>
            </a:fld>
            <a:endParaRPr/>
          </a:p>
        </p:txBody>
      </p:sp>
    </p:spTree>
    <p:extLst>
      <p:ext uri="{BB962C8B-B14F-4D97-AF65-F5344CB8AC3E}">
        <p14:creationId xmlns:p14="http://schemas.microsoft.com/office/powerpoint/2010/main" val="386581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dcf96d9e8_2_1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9dcf96d9e8_2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Another solution...the Synchronisation Force… It is an internal group in which all FsF WPs are represented.</a:t>
            </a:r>
            <a:endParaRPr/>
          </a:p>
          <a:p>
            <a:pPr marL="0" lvl="0" indent="0" algn="l" rtl="0">
              <a:lnSpc>
                <a:spcPct val="100000"/>
              </a:lnSpc>
              <a:spcBef>
                <a:spcPts val="0"/>
              </a:spcBef>
              <a:spcAft>
                <a:spcPts val="0"/>
              </a:spcAft>
              <a:buSzPts val="1400"/>
              <a:buNone/>
            </a:pPr>
            <a:r>
              <a:rPr lang="en"/>
              <a:t>...</a:t>
            </a:r>
            <a:endParaRPr/>
          </a:p>
          <a:p>
            <a:pPr marL="0" marR="0" lvl="0" indent="0" algn="l" rtl="0">
              <a:lnSpc>
                <a:spcPct val="100000"/>
              </a:lnSpc>
              <a:spcBef>
                <a:spcPts val="0"/>
              </a:spcBef>
              <a:spcAft>
                <a:spcPts val="0"/>
              </a:spcAft>
              <a:buClr>
                <a:srgbClr val="000000"/>
              </a:buClr>
              <a:buSzPts val="1400"/>
              <a:buFont typeface="Arial"/>
              <a:buNone/>
            </a:pPr>
            <a:r>
              <a:rPr lang="en"/>
              <a:t>The key activity of the SF is to organise three workshops. More about it in a minute. First a few words about other activities, because several SF members are involved in so-called TaskForces under the </a:t>
            </a:r>
            <a:r>
              <a:rPr lang="en" sz="1200" b="1"/>
              <a:t>INFRAEOSC-5 </a:t>
            </a:r>
            <a:r>
              <a:rPr lang="en" sz="1200" b="1" i="0" u="none" strike="noStrike" cap="none">
                <a:solidFill>
                  <a:srgbClr val="000000"/>
                </a:solidFill>
                <a:latin typeface="Arial"/>
                <a:ea typeface="Arial"/>
                <a:cs typeface="Arial"/>
                <a:sym typeface="Arial"/>
              </a:rPr>
              <a:t>Cross Project Collaboration Board. </a:t>
            </a:r>
            <a:endParaRPr/>
          </a:p>
        </p:txBody>
      </p:sp>
      <p:sp>
        <p:nvSpPr>
          <p:cNvPr id="265" name="Google Shape;265;g9dcf96d9e8_2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extLst>
      <p:ext uri="{BB962C8B-B14F-4D97-AF65-F5344CB8AC3E}">
        <p14:creationId xmlns:p14="http://schemas.microsoft.com/office/powerpoint/2010/main" val="410162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dcf96d9e8_2_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9dcf96d9e8_2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9dcf96d9e8_2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extLst>
      <p:ext uri="{BB962C8B-B14F-4D97-AF65-F5344CB8AC3E}">
        <p14:creationId xmlns:p14="http://schemas.microsoft.com/office/powerpoint/2010/main" val="309216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dcf96d9e8_2_2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9dcf96d9e8_2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9dcf96d9e8_2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extLst>
      <p:ext uri="{BB962C8B-B14F-4D97-AF65-F5344CB8AC3E}">
        <p14:creationId xmlns:p14="http://schemas.microsoft.com/office/powerpoint/2010/main" val="310939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444b0c012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a444b0c01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D4.2 This paper sets the work within the wider context of data infrastructures, describes the co-dependencies between (meta) data objects and their repository environment, and presents the developing mapping between requirements and principles. The evolving capability/maturity approach is explained and the design of a governed assessment and certification process is defined. This work will iterate alongside the wide range of ongoing data infrastructure initiatives to support a range of stakeholders on their journey towards trustworthy repository services that enable FAIR data. Extensive engagement and feedback are planned to allow us to reach this goal.</a:t>
            </a:r>
            <a:endParaRPr/>
          </a:p>
        </p:txBody>
      </p:sp>
      <p:sp>
        <p:nvSpPr>
          <p:cNvPr id="294" name="Google Shape;294;ga444b0c01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extLst>
      <p:ext uri="{BB962C8B-B14F-4D97-AF65-F5344CB8AC3E}">
        <p14:creationId xmlns:p14="http://schemas.microsoft.com/office/powerpoint/2010/main" val="349395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dcf96d9e8_2_2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9dcf96d9e8_2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9dcf96d9e8_2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151612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dcf96d9e8_2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1400"/>
              <a:buNone/>
            </a:pPr>
            <a:r>
              <a:rPr lang="en">
                <a:solidFill>
                  <a:srgbClr val="000000"/>
                </a:solidFill>
              </a:rPr>
              <a:t>FAIRsFAIR is a coming together of actors from all across Europe. Importance of coming together … </a:t>
            </a:r>
            <a:r>
              <a:rPr lang="en" i="1">
                <a:solidFill>
                  <a:srgbClr val="000000"/>
                </a:solidFill>
              </a:rPr>
              <a:t>“..we will only be able to succeed in making the EOSC a reality, if we all come together and work together..” </a:t>
            </a:r>
            <a:r>
              <a:rPr lang="en">
                <a:solidFill>
                  <a:srgbClr val="000000"/>
                </a:solidFill>
              </a:rPr>
              <a:t>Cathrin Stover, EOSC Executive Board Vice Chair (Feb, 2019) </a:t>
            </a:r>
            <a:endParaRPr>
              <a:solidFill>
                <a:srgbClr val="000000"/>
              </a:solidFill>
            </a:endParaRPr>
          </a:p>
        </p:txBody>
      </p:sp>
      <p:sp>
        <p:nvSpPr>
          <p:cNvPr id="101" name="Google Shape;101;g9dcf96d9e8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3332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9dcf96d9e8_2_2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9dcf96d9e8_2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9dcf96d9e8_2_2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22</a:t>
            </a:fld>
            <a:endParaRPr/>
          </a:p>
        </p:txBody>
      </p:sp>
    </p:spTree>
    <p:extLst>
      <p:ext uri="{BB962C8B-B14F-4D97-AF65-F5344CB8AC3E}">
        <p14:creationId xmlns:p14="http://schemas.microsoft.com/office/powerpoint/2010/main" val="2389126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dcf96d9e8_2_2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9dcf96d9e8_2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9dcf96d9e8_2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23</a:t>
            </a:fld>
            <a:endParaRPr/>
          </a:p>
        </p:txBody>
      </p:sp>
    </p:spTree>
    <p:extLst>
      <p:ext uri="{BB962C8B-B14F-4D97-AF65-F5344CB8AC3E}">
        <p14:creationId xmlns:p14="http://schemas.microsoft.com/office/powerpoint/2010/main" val="418580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dcf96d9e8_2_2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9dcf96d9e8_2_2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26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dcf96d9e8_2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9dcf96d9e8_2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9dcf96d9e8_2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extLst>
      <p:ext uri="{BB962C8B-B14F-4D97-AF65-F5344CB8AC3E}">
        <p14:creationId xmlns:p14="http://schemas.microsoft.com/office/powerpoint/2010/main" val="65130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dcf96d9e8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9dcf96d9e8_2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9dcf96d9e8_2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extLst>
      <p:ext uri="{BB962C8B-B14F-4D97-AF65-F5344CB8AC3E}">
        <p14:creationId xmlns:p14="http://schemas.microsoft.com/office/powerpoint/2010/main" val="9511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dcf96d9e8_2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9dcf96d9e8_2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9dcf96d9e8_2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spTree>
    <p:extLst>
      <p:ext uri="{BB962C8B-B14F-4D97-AF65-F5344CB8AC3E}">
        <p14:creationId xmlns:p14="http://schemas.microsoft.com/office/powerpoint/2010/main" val="290549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dcf96d9e8_2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9dcf96d9e8_2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In the first SynchForce workshop in Budapest (November 2019) we undertook a mapping of the Packages &lt;-&gt; EOSC Working Groups. That was challenging, because FAIR cuts across everything. </a:t>
            </a:r>
            <a:endParaRPr/>
          </a:p>
        </p:txBody>
      </p:sp>
      <p:sp>
        <p:nvSpPr>
          <p:cNvPr id="173" name="Google Shape;173;g9dcf96d9e8_2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extLst>
      <p:ext uri="{BB962C8B-B14F-4D97-AF65-F5344CB8AC3E}">
        <p14:creationId xmlns:p14="http://schemas.microsoft.com/office/powerpoint/2010/main" val="172670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dcf96d9e8_2_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9dcf96d9e8_2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9dcf96d9e8_2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9</a:t>
            </a:fld>
            <a:endParaRPr/>
          </a:p>
        </p:txBody>
      </p:sp>
    </p:spTree>
    <p:extLst>
      <p:ext uri="{BB962C8B-B14F-4D97-AF65-F5344CB8AC3E}">
        <p14:creationId xmlns:p14="http://schemas.microsoft.com/office/powerpoint/2010/main" val="185737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dcf96d9e8_2_1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9dcf96d9e8_2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75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dcf96d9e8_2_1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9dcf96d9e8_2_1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517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661" y="2418460"/>
            <a:ext cx="8842078" cy="1974077"/>
          </a:xfrm>
        </p:spPr>
        <p:txBody>
          <a:bodyPr anchor="b">
            <a:normAutofit/>
          </a:bodyPr>
          <a:lstStyle>
            <a:lvl1pPr algn="ctr">
              <a:defRPr sz="3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15662" y="4777099"/>
            <a:ext cx="8842078" cy="1497650"/>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Tree>
    <p:extLst>
      <p:ext uri="{BB962C8B-B14F-4D97-AF65-F5344CB8AC3E}">
        <p14:creationId xmlns:p14="http://schemas.microsoft.com/office/powerpoint/2010/main" val="30370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title">
    <p:spTree>
      <p:nvGrpSpPr>
        <p:cNvPr id="1" name=""/>
        <p:cNvGrpSpPr/>
        <p:nvPr/>
      </p:nvGrpSpPr>
      <p:grpSpPr>
        <a:xfrm>
          <a:off x="0" y="0"/>
          <a:ext cx="0" cy="0"/>
          <a:chOff x="0" y="0"/>
          <a:chExt cx="0" cy="0"/>
        </a:xfrm>
      </p:grpSpPr>
      <p:sp>
        <p:nvSpPr>
          <p:cNvPr id="2" name="Title 1"/>
          <p:cNvSpPr>
            <a:spLocks noGrp="1"/>
          </p:cNvSpPr>
          <p:nvPr>
            <p:ph type="title"/>
          </p:nvPr>
        </p:nvSpPr>
        <p:spPr>
          <a:xfrm>
            <a:off x="623888" y="675699"/>
            <a:ext cx="7886700" cy="1050552"/>
          </a:xfrm>
        </p:spPr>
        <p:txBody>
          <a:bodyPr anchor="b">
            <a:normAutofit/>
          </a:bodyPr>
          <a:lstStyle>
            <a:lvl1pPr>
              <a:defRPr sz="3600" baseline="0"/>
            </a:lvl1pPr>
          </a:lstStyle>
          <a:p>
            <a:r>
              <a:rPr lang="it-IT"/>
              <a:t>Fare clic per modificare lo stile del titolo dello schema</a:t>
            </a:r>
            <a:endParaRPr lang="en-US" dirty="0"/>
          </a:p>
        </p:txBody>
      </p:sp>
      <p:sp>
        <p:nvSpPr>
          <p:cNvPr id="4" name="Date Placeholder 3"/>
          <p:cNvSpPr>
            <a:spLocks noGrp="1"/>
          </p:cNvSpPr>
          <p:nvPr>
            <p:ph type="dt" sz="half" idx="10"/>
          </p:nvPr>
        </p:nvSpPr>
        <p:spPr/>
        <p:txBody>
          <a:bodyPr/>
          <a:lstStyle/>
          <a:p>
            <a:fld id="{3E53778A-49EF-5148-AD2C-2B49FC124A50}" type="datetime1">
              <a:rPr lang="it-IT" smtClean="0"/>
              <a:t>26/10/20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t>‹N›</a:t>
            </a:fld>
            <a:endParaRPr lang="it-IT"/>
          </a:p>
        </p:txBody>
      </p:sp>
      <p:sp>
        <p:nvSpPr>
          <p:cNvPr id="7" name="Text Placeholder 2">
            <a:extLst>
              <a:ext uri="{FF2B5EF4-FFF2-40B4-BE49-F238E27FC236}">
                <a16:creationId xmlns:a16="http://schemas.microsoft.com/office/drawing/2014/main" id="{92C09B68-9AC4-1344-AD87-FFBAC1E4B0BD}"/>
              </a:ext>
            </a:extLst>
          </p:cNvPr>
          <p:cNvSpPr>
            <a:spLocks noGrp="1"/>
          </p:cNvSpPr>
          <p:nvPr>
            <p:ph idx="13" hasCustomPrompt="1"/>
          </p:nvPr>
        </p:nvSpPr>
        <p:spPr>
          <a:xfrm>
            <a:off x="628650" y="1862983"/>
            <a:ext cx="7886700" cy="4313979"/>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00518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5" name="Date Placeholder 4"/>
          <p:cNvSpPr>
            <a:spLocks noGrp="1"/>
          </p:cNvSpPr>
          <p:nvPr>
            <p:ph type="dt" sz="half" idx="10"/>
          </p:nvPr>
        </p:nvSpPr>
        <p:spPr/>
        <p:txBody>
          <a:bodyPr/>
          <a:lstStyle/>
          <a:p>
            <a:fld id="{6C1188FB-EBE3-B94F-A2B6-EA9175D9D101}" type="datetime1">
              <a:rPr lang="it-IT" smtClean="0"/>
              <a:t>26/10/20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‹N›</a:t>
            </a:fld>
            <a:endParaRPr lang="it-IT"/>
          </a:p>
        </p:txBody>
      </p:sp>
      <p:sp>
        <p:nvSpPr>
          <p:cNvPr id="9" name="Text Placeholder 2">
            <a:extLst>
              <a:ext uri="{FF2B5EF4-FFF2-40B4-BE49-F238E27FC236}">
                <a16:creationId xmlns:a16="http://schemas.microsoft.com/office/drawing/2014/main" id="{8A5B6858-CC58-6942-8196-19807DFEA063}"/>
              </a:ext>
            </a:extLst>
          </p:cNvPr>
          <p:cNvSpPr>
            <a:spLocks noGrp="1"/>
          </p:cNvSpPr>
          <p:nvPr>
            <p:ph idx="1" hasCustomPrompt="1"/>
          </p:nvPr>
        </p:nvSpPr>
        <p:spPr>
          <a:xfrm>
            <a:off x="632389" y="1842716"/>
            <a:ext cx="3828516" cy="4351338"/>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Text Placeholder 2">
            <a:extLst>
              <a:ext uri="{FF2B5EF4-FFF2-40B4-BE49-F238E27FC236}">
                <a16:creationId xmlns:a16="http://schemas.microsoft.com/office/drawing/2014/main" id="{22F7F928-25B3-CA40-8763-7CAAF6E01988}"/>
              </a:ext>
            </a:extLst>
          </p:cNvPr>
          <p:cNvSpPr>
            <a:spLocks noGrp="1"/>
          </p:cNvSpPr>
          <p:nvPr>
            <p:ph idx="13" hasCustomPrompt="1"/>
          </p:nvPr>
        </p:nvSpPr>
        <p:spPr>
          <a:xfrm>
            <a:off x="4580546" y="1842716"/>
            <a:ext cx="3934804" cy="4351338"/>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35261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43D9A8C-9EBF-DB49-9B9D-05E37584E40B}" type="datetime1">
              <a:rPr lang="it-IT" smtClean="0"/>
              <a:t>26/10/20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t>‹N›</a:t>
            </a:fld>
            <a:endParaRPr lang="it-IT"/>
          </a:p>
        </p:txBody>
      </p:sp>
    </p:spTree>
    <p:extLst>
      <p:ext uri="{BB962C8B-B14F-4D97-AF65-F5344CB8AC3E}">
        <p14:creationId xmlns:p14="http://schemas.microsoft.com/office/powerpoint/2010/main" val="79943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1060E-D8E2-1D47-BF3C-BAFA39507C3B}" type="datetime1">
              <a:rPr lang="it-IT" smtClean="0"/>
              <a:t>26/10/20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45175DA-277F-B548-B500-1BF71FE23091}" type="slidenum">
              <a:rPr lang="it-IT" smtClean="0"/>
              <a:t>‹N›</a:t>
            </a:fld>
            <a:endParaRPr lang="it-IT"/>
          </a:p>
        </p:txBody>
      </p:sp>
    </p:spTree>
    <p:extLst>
      <p:ext uri="{BB962C8B-B14F-4D97-AF65-F5344CB8AC3E}">
        <p14:creationId xmlns:p14="http://schemas.microsoft.com/office/powerpoint/2010/main" val="2465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2800"/>
            </a:lvl1pPr>
          </a:lstStyle>
          <a:p>
            <a:r>
              <a:rPr lang="it-IT"/>
              <a:t>Fare clic per modificare lo stile del titolo dello schema</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t>26/10/20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‹N›</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3862698" y="457200"/>
            <a:ext cx="5042020" cy="5719763"/>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p:nvPr>
        </p:nvSpPr>
        <p:spPr>
          <a:xfrm>
            <a:off x="629841" y="2226180"/>
            <a:ext cx="2949178" cy="3950784"/>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it-IT"/>
              <a:t>Modifica gli stili del testo dello schema
Secondo livello
Terzo livello
Quarto livello
Quinto livello</a:t>
            </a:r>
            <a:endParaRPr lang="it-IT" dirty="0"/>
          </a:p>
        </p:txBody>
      </p:sp>
    </p:spTree>
    <p:extLst>
      <p:ext uri="{BB962C8B-B14F-4D97-AF65-F5344CB8AC3E}">
        <p14:creationId xmlns:p14="http://schemas.microsoft.com/office/powerpoint/2010/main" val="424782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5" name="Date Placeholder 4"/>
          <p:cNvSpPr>
            <a:spLocks noGrp="1"/>
          </p:cNvSpPr>
          <p:nvPr>
            <p:ph type="dt" sz="half" idx="10"/>
          </p:nvPr>
        </p:nvSpPr>
        <p:spPr/>
        <p:txBody>
          <a:bodyPr/>
          <a:lstStyle/>
          <a:p>
            <a:fld id="{54E1AB48-4252-D349-89A4-6F06AC5C3E7D}" type="datetime1">
              <a:rPr lang="it-IT" smtClean="0"/>
              <a:t>26/10/20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‹N›</a:t>
            </a:fld>
            <a:endParaRPr lang="it-IT"/>
          </a:p>
        </p:txBody>
      </p:sp>
      <p:sp>
        <p:nvSpPr>
          <p:cNvPr id="9" name="Text Placeholder 2">
            <a:extLst>
              <a:ext uri="{FF2B5EF4-FFF2-40B4-BE49-F238E27FC236}">
                <a16:creationId xmlns:a16="http://schemas.microsoft.com/office/drawing/2014/main" id="{F5EE60B7-BB5A-6949-B428-DCD2B27FA3F4}"/>
              </a:ext>
            </a:extLst>
          </p:cNvPr>
          <p:cNvSpPr>
            <a:spLocks noGrp="1"/>
          </p:cNvSpPr>
          <p:nvPr>
            <p:ph idx="13" hasCustomPrompt="1"/>
          </p:nvPr>
        </p:nvSpPr>
        <p:spPr>
          <a:xfrm>
            <a:off x="629841" y="2226180"/>
            <a:ext cx="2949178" cy="3950784"/>
          </a:xfrm>
          <a:prstGeom prst="rect">
            <a:avLst/>
          </a:prstGeom>
        </p:spPr>
        <p:txBody>
          <a:bodyPr vert="horz" lIns="91440" tIns="45720" rIns="91440" bIns="45720" rtlCol="0">
            <a:normAutofit/>
          </a:bodyPr>
          <a:lstStyle>
            <a:lvl1pPr marL="285750" indent="-285750">
              <a:buFontTx/>
              <a:buBlip>
                <a:blip r:embed="rId2"/>
              </a:buBlip>
              <a:defRPr sz="1400"/>
            </a:lvl1pPr>
            <a:lvl2pPr marL="742950" indent="-285750">
              <a:buFontTx/>
              <a:buBlip>
                <a:blip r:embed="rId2"/>
              </a:buBlip>
              <a:defRPr sz="1400"/>
            </a:lvl2pPr>
            <a:lvl3pPr marL="1200150" indent="-285750">
              <a:buFontTx/>
              <a:buBlip>
                <a:blip r:embed="rId2"/>
              </a:buBlip>
              <a:defRPr sz="1400"/>
            </a:lvl3pPr>
            <a:lvl4pPr marL="1657350" indent="-285750">
              <a:buFontTx/>
              <a:buBlip>
                <a:blip r:embed="rId2"/>
              </a:buBlip>
              <a:defRPr sz="1400"/>
            </a:lvl4pPr>
            <a:lvl5pPr marL="2114550" indent="-285750">
              <a:buFontTx/>
              <a:buBlip>
                <a:blip r:embed="rId2"/>
              </a:buBlip>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63761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itle">
  <p:cSld name="1_Big title">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3888" y="675699"/>
            <a:ext cx="78867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470A7"/>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dt" idx="10"/>
          </p:nvPr>
        </p:nvSpPr>
        <p:spPr>
          <a:xfrm>
            <a:off x="8057072" y="6518754"/>
            <a:ext cx="10008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855093" y="6526063"/>
            <a:ext cx="71070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22647" y="6526063"/>
            <a:ext cx="7365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it-IT" smtClean="0"/>
              <a:pPr/>
              <a:t>‹N›</a:t>
            </a:fld>
            <a:endParaRPr lang="it-IT"/>
          </a:p>
        </p:txBody>
      </p:sp>
      <p:sp>
        <p:nvSpPr>
          <p:cNvPr id="69" name="Google Shape;69;p16"/>
          <p:cNvSpPr txBox="1">
            <a:spLocks noGrp="1"/>
          </p:cNvSpPr>
          <p:nvPr>
            <p:ph type="body" idx="1"/>
          </p:nvPr>
        </p:nvSpPr>
        <p:spPr>
          <a:xfrm>
            <a:off x="628650" y="3640509"/>
            <a:ext cx="7886700" cy="2536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354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628650" y="365127"/>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68161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057072" y="6518753"/>
            <a:ext cx="1000668" cy="365125"/>
          </a:xfrm>
          <a:prstGeom prst="rect">
            <a:avLst/>
          </a:prstGeom>
        </p:spPr>
        <p:txBody>
          <a:bodyPr vert="horz" lIns="91440" tIns="45720" rIns="91440" bIns="45720" rtlCol="0" anchor="ctr"/>
          <a:lstStyle>
            <a:lvl1pPr algn="r">
              <a:defRPr sz="1200">
                <a:solidFill>
                  <a:schemeClr val="bg1"/>
                </a:solidFill>
              </a:defRPr>
            </a:lvl1pPr>
          </a:lstStyle>
          <a:p>
            <a:fld id="{F9D2688D-5062-DC41-BCCE-C31751DDA100}" type="datetime1">
              <a:rPr lang="it-IT" smtClean="0"/>
              <a:t>26/10/20</a:t>
            </a:fld>
            <a:endParaRPr lang="it-IT"/>
          </a:p>
        </p:txBody>
      </p:sp>
      <p:sp>
        <p:nvSpPr>
          <p:cNvPr id="5" name="Footer Placeholder 4"/>
          <p:cNvSpPr>
            <a:spLocks noGrp="1"/>
          </p:cNvSpPr>
          <p:nvPr>
            <p:ph type="ftr" sz="quarter" idx="3"/>
          </p:nvPr>
        </p:nvSpPr>
        <p:spPr>
          <a:xfrm>
            <a:off x="855093" y="6526062"/>
            <a:ext cx="7107088" cy="365125"/>
          </a:xfrm>
          <a:prstGeom prst="rect">
            <a:avLst/>
          </a:prstGeom>
        </p:spPr>
        <p:txBody>
          <a:bodyPr vert="horz" lIns="91440" tIns="45720" rIns="91440" bIns="45720" rtlCol="0" anchor="ctr"/>
          <a:lstStyle>
            <a:lvl1pPr algn="ctr">
              <a:defRPr sz="1200">
                <a:solidFill>
                  <a:schemeClr val="bg1"/>
                </a:solidFill>
              </a:defRPr>
            </a:lvl1pPr>
          </a:lstStyle>
          <a:p>
            <a:endParaRPr lang="it-IT" dirty="0"/>
          </a:p>
        </p:txBody>
      </p:sp>
      <p:sp>
        <p:nvSpPr>
          <p:cNvPr id="6" name="Slide Number Placeholder 5"/>
          <p:cNvSpPr>
            <a:spLocks noGrp="1"/>
          </p:cNvSpPr>
          <p:nvPr>
            <p:ph type="sldNum" sz="quarter" idx="4"/>
          </p:nvPr>
        </p:nvSpPr>
        <p:spPr>
          <a:xfrm>
            <a:off x="22647" y="6526062"/>
            <a:ext cx="736480" cy="365125"/>
          </a:xfrm>
          <a:prstGeom prst="rect">
            <a:avLst/>
          </a:prstGeom>
        </p:spPr>
        <p:txBody>
          <a:bodyPr vert="horz" lIns="91440" tIns="45720" rIns="91440" bIns="45720" rtlCol="0" anchor="ctr"/>
          <a:lstStyle>
            <a:lvl1pPr algn="l">
              <a:defRPr sz="1200">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82058716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Lst>
  <p:hf hdr="0"/>
  <p:txStyles>
    <p:titleStyle>
      <a:lvl1pPr algn="l" defTabSz="914400" rtl="0" eaLnBrk="1" latinLnBrk="0" hangingPunct="1">
        <a:lnSpc>
          <a:spcPct val="90000"/>
        </a:lnSpc>
        <a:spcBef>
          <a:spcPct val="0"/>
        </a:spcBef>
        <a:buNone/>
        <a:defRPr sz="3600" kern="1200">
          <a:solidFill>
            <a:srgbClr val="4470A7"/>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irsfair.eu/fair-awa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airsfair.eu/fairsfair-data-object-assessment-metrics-request-com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airsfair.eu/f-uji-automated-fair-data-assessment-tool" TargetMode="External"/><Relationship Id="rId5" Type="http://schemas.openxmlformats.org/officeDocument/2006/relationships/image" Target="../media/image36.png"/><Relationship Id="rId4" Type="http://schemas.openxmlformats.org/officeDocument/2006/relationships/hyperlink" Target="https://doi.org/10.5281/zenodo.132429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doi.org/10.15497/RDA00050" TargetMode="External"/><Relationship Id="rId7" Type="http://schemas.openxmlformats.org/officeDocument/2006/relationships/hyperlink" Target="https://docs.google.com/forms/d/e/1FAIpQLSf7t1Z9IOBoj5GgWqik8KnhtH3B819Ch6lD5KuAz7yn0I0Opw/viewfor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cs.google.com/forms/d/e/1FAIpQLSd8_pd2r2SnjCVfCC3CHhEUHZzv2MTRC3RTh0S2YTvbVJj87Q/viewform" TargetMode="External"/><Relationship Id="rId5" Type="http://schemas.openxmlformats.org/officeDocument/2006/relationships/hyperlink" Target="https://www.rd-alliance.org/group/fair-data-maturity-model-wg/outcomes/fair-data-maturity-model-specification-and-guidelines-0" TargetMode="External"/><Relationship Id="rId4" Type="http://schemas.openxmlformats.org/officeDocument/2006/relationships/hyperlink" Target="https://doi.org/10.15497/rda00034" TargetMode="External"/><Relationship Id="rId9" Type="http://schemas.openxmlformats.org/officeDocument/2006/relationships/hyperlink" Target="https://www.fairsfair.eu/fairsfair-data-object-assessment-metrics-request-comm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fairsfair.eu/advisory-board/andreas-rauber" TargetMode="External"/><Relationship Id="rId13" Type="http://schemas.openxmlformats.org/officeDocument/2006/relationships/image" Target="../media/image44.png"/><Relationship Id="rId18" Type="http://schemas.openxmlformats.org/officeDocument/2006/relationships/image" Target="../media/image47.png"/><Relationship Id="rId26" Type="http://schemas.openxmlformats.org/officeDocument/2006/relationships/image" Target="../media/image51.png"/><Relationship Id="rId3" Type="http://schemas.openxmlformats.org/officeDocument/2006/relationships/image" Target="../media/image39.png"/><Relationship Id="rId21" Type="http://schemas.openxmlformats.org/officeDocument/2006/relationships/hyperlink" Target="https://www.fairsfair.eu/advisory-board/eetu-m%C3%A4kel%C3%A4" TargetMode="External"/><Relationship Id="rId7" Type="http://schemas.openxmlformats.org/officeDocument/2006/relationships/hyperlink" Target="https://www.fairsfair.eu/advisory-board/susanna-assunta-sansone" TargetMode="External"/><Relationship Id="rId12" Type="http://schemas.openxmlformats.org/officeDocument/2006/relationships/image" Target="../media/image43.png"/><Relationship Id="rId17" Type="http://schemas.openxmlformats.org/officeDocument/2006/relationships/image" Target="../media/image46.png"/><Relationship Id="rId25" Type="http://schemas.openxmlformats.org/officeDocument/2006/relationships/hyperlink" Target="https://www.fairsfair.eu/advisory-board/eefke-smit" TargetMode="External"/><Relationship Id="rId2" Type="http://schemas.openxmlformats.org/officeDocument/2006/relationships/notesSlide" Target="../notesSlides/notesSlide12.xml"/><Relationship Id="rId16" Type="http://schemas.openxmlformats.org/officeDocument/2006/relationships/hyperlink" Target="https://www.fairsfair.eu/advisory-board/isabel-bernal" TargetMode="External"/><Relationship Id="rId20" Type="http://schemas.openxmlformats.org/officeDocument/2006/relationships/image" Target="../media/image48.png"/><Relationship Id="rId29" Type="http://schemas.openxmlformats.org/officeDocument/2006/relationships/hyperlink" Target="https://www.fairsfair.eu/advisory-board/sandro-fiore" TargetMode="External"/><Relationship Id="rId1" Type="http://schemas.openxmlformats.org/officeDocument/2006/relationships/slideLayout" Target="../slideLayouts/slideLayout2.xml"/><Relationship Id="rId6" Type="http://schemas.openxmlformats.org/officeDocument/2006/relationships/hyperlink" Target="https://www.fairsfair.eu/advisory-board/odile-hologne" TargetMode="External"/><Relationship Id="rId11" Type="http://schemas.openxmlformats.org/officeDocument/2006/relationships/image" Target="../media/image42.jpg"/><Relationship Id="rId24" Type="http://schemas.openxmlformats.org/officeDocument/2006/relationships/image" Target="../media/image50.png"/><Relationship Id="rId5" Type="http://schemas.openxmlformats.org/officeDocument/2006/relationships/hyperlink" Target="https://www.fairsfair.eu/advisory-board/alastair-dunning" TargetMode="External"/><Relationship Id="rId15" Type="http://schemas.openxmlformats.org/officeDocument/2006/relationships/image" Target="../media/image45.png"/><Relationship Id="rId23" Type="http://schemas.openxmlformats.org/officeDocument/2006/relationships/hyperlink" Target="https://www.fairsfair.eu/advisory-board/barbara-sierman" TargetMode="External"/><Relationship Id="rId28" Type="http://schemas.openxmlformats.org/officeDocument/2006/relationships/image" Target="../media/image52.png"/><Relationship Id="rId10" Type="http://schemas.openxmlformats.org/officeDocument/2006/relationships/hyperlink" Target="https://www.fairsfair.eu/advisory-board/tobias-weigel" TargetMode="External"/><Relationship Id="rId19" Type="http://schemas.openxmlformats.org/officeDocument/2006/relationships/hyperlink" Target="https://www.fairsfair.eu/advisory-board/maria-johnsson" TargetMode="External"/><Relationship Id="rId31" Type="http://schemas.openxmlformats.org/officeDocument/2006/relationships/hyperlink" Target="https://www.fairsfair.eu/advisory-board/hannes-thiemann" TargetMode="External"/><Relationship Id="rId4" Type="http://schemas.openxmlformats.org/officeDocument/2006/relationships/image" Target="../media/image40.png"/><Relationship Id="rId9" Type="http://schemas.openxmlformats.org/officeDocument/2006/relationships/image" Target="../media/image41.jpg"/><Relationship Id="rId14" Type="http://schemas.openxmlformats.org/officeDocument/2006/relationships/hyperlink" Target="https://www.fairsfair.eu/advisory-board/mark-allen" TargetMode="External"/><Relationship Id="rId22" Type="http://schemas.openxmlformats.org/officeDocument/2006/relationships/image" Target="../media/image49.jpg"/><Relationship Id="rId27" Type="http://schemas.openxmlformats.org/officeDocument/2006/relationships/hyperlink" Target="https://www.fairsfair.eu/advisory-board/antica-culina" TargetMode="External"/><Relationship Id="rId30"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irsfair.eu/events/fairsfair-2020-and-second-synchronisation-worksho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s://www.fairsfair.eu/sites/default/files/Summary%20of%202nd%20Synch%20Force%20Workshop%20report_final_1.pdf" TargetMode="External"/><Relationship Id="rId4" Type="http://schemas.openxmlformats.org/officeDocument/2006/relationships/hyperlink" Target="https://zenodo.org/record/3953979#.Xz6f6UlS9T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5281/zenodo.4001631" TargetMode="External"/><Relationship Id="rId3" Type="http://schemas.openxmlformats.org/officeDocument/2006/relationships/hyperlink" Target="https://zenodo.org/record/4001631#.X4gtRtAzaM8" TargetMode="External"/><Relationship Id="rId7" Type="http://schemas.openxmlformats.org/officeDocument/2006/relationships/hyperlink" Target="https://doi.org/10.5281/zenodo.370798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doi.org/10.5281/zenodo.3688762" TargetMode="External"/><Relationship Id="rId5" Type="http://schemas.openxmlformats.org/officeDocument/2006/relationships/hyperlink" Target="mailto:jessica.parland-vonessen@csc.fi" TargetMode="External"/><Relationship Id="rId4" Type="http://schemas.openxmlformats.org/officeDocument/2006/relationships/hyperlink" Target="https://www.fairsfair.eu/news/persistent-identifiers-and-interoperability-outcomes-fairsfair-survey-european-scientific-dat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Joy.Davidson@glasgow.ac.uk" TargetMode="External"/><Relationship Id="rId3" Type="http://schemas.openxmlformats.org/officeDocument/2006/relationships/hyperlink" Target="https://doi.org/10.5281/zenodo.3686900" TargetMode="External"/><Relationship Id="rId7" Type="http://schemas.openxmlformats.org/officeDocument/2006/relationships/hyperlink" Target="https://zenodo.org/record/3924132"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zenodo.org/record/3686901" TargetMode="External"/><Relationship Id="rId5" Type="http://schemas.openxmlformats.org/officeDocument/2006/relationships/hyperlink" Target="https://doi.org/10.5281/zenodo.4058339" TargetMode="External"/><Relationship Id="rId4" Type="http://schemas.openxmlformats.org/officeDocument/2006/relationships/hyperlink" Target="https://doi.org/10.5281/zenodo.39241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airsfair.eu/application-results-open-call-data-repositories" TargetMode="External"/><Relationship Id="rId7" Type="http://schemas.openxmlformats.org/officeDocument/2006/relationships/hyperlink" Target="mailto:ilona.von.stein@dans.knaw.n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zenodo.org/record/3835698" TargetMode="External"/><Relationship Id="rId5" Type="http://schemas.openxmlformats.org/officeDocument/2006/relationships/hyperlink" Target="https://zenodo.org/record/3678716" TargetMode="External"/><Relationship Id="rId4" Type="http://schemas.openxmlformats.org/officeDocument/2006/relationships/hyperlink" Target="https://www.coretrustseal.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elizabeth.newbold@stfc.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fairsfair.eu/articles-publications/integrating-fair-data-science-competences-higher-education-curricula-role" TargetMode="External"/><Relationship Id="rId3" Type="http://schemas.openxmlformats.org/officeDocument/2006/relationships/hyperlink" Target="https://doi.org/10.5281/zenodo.3629682" TargetMode="External"/><Relationship Id="rId7" Type="http://schemas.openxmlformats.org/officeDocument/2006/relationships/hyperlink" Target="https://www.fairsfair.eu/events/fair-competences-higher-education-design-worksho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fairsfair.eu/articles-publications/fairsfair-focus-group-university-amsterdam" TargetMode="External"/><Relationship Id="rId5" Type="http://schemas.openxmlformats.org/officeDocument/2006/relationships/hyperlink" Target="https://www.fairsfair.eu/articles-publications/outcomes-fairsfair-focus-group-universidad-carlos-iii-de-madrid" TargetMode="External"/><Relationship Id="rId10" Type="http://schemas.openxmlformats.org/officeDocument/2006/relationships/hyperlink" Target="mailto:lennart.stoy@eua.eu" TargetMode="External"/><Relationship Id="rId4" Type="http://schemas.openxmlformats.org/officeDocument/2006/relationships/hyperlink" Target="https://doi.org/10.5281/zenodo.4009006" TargetMode="External"/><Relationship Id="rId9" Type="http://schemas.openxmlformats.org/officeDocument/2006/relationships/hyperlink" Target="https://zenodo.org/record/3929098"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channel/UCE4wSBnNIBfu6SqlBaIMfNg" TargetMode="External"/><Relationship Id="rId13" Type="http://schemas.openxmlformats.org/officeDocument/2006/relationships/hyperlink" Target="https://www.fairsfair.eu/sites/default/files/fairsfair%20poster%20EOSCHubWeek_may2020%20copy.pdf" TargetMode="External"/><Relationship Id="rId18" Type="http://schemas.openxmlformats.org/officeDocument/2006/relationships/hyperlink" Target="https://www.fairsfair.eu/articles-publications" TargetMode="External"/><Relationship Id="rId3" Type="http://schemas.openxmlformats.org/officeDocument/2006/relationships/hyperlink" Target="https://www.fairsfair.eu/fairsfair-nutshell" TargetMode="External"/><Relationship Id="rId21" Type="http://schemas.openxmlformats.org/officeDocument/2006/relationships/hyperlink" Target="https://www.fairsfair.eu/fair-aware" TargetMode="External"/><Relationship Id="rId7" Type="http://schemas.openxmlformats.org/officeDocument/2006/relationships/hyperlink" Target="https://www.linkedin.com/company/23695513/admin/" TargetMode="External"/><Relationship Id="rId12" Type="http://schemas.openxmlformats.org/officeDocument/2006/relationships/hyperlink" Target="https://www.fairsfair.eu/sites/default/files/Infographics_Main_Outputs_201909.png" TargetMode="External"/><Relationship Id="rId17" Type="http://schemas.openxmlformats.org/officeDocument/2006/relationships/hyperlink" Target="https://www.fairsfair.eu/presentations" TargetMode="External"/><Relationship Id="rId2" Type="http://schemas.openxmlformats.org/officeDocument/2006/relationships/notesSlide" Target="../notesSlides/notesSlide21.xml"/><Relationship Id="rId16" Type="http://schemas.openxmlformats.org/officeDocument/2006/relationships/hyperlink" Target="https://www.fairsfair.eu/reports-deliverables" TargetMode="External"/><Relationship Id="rId20" Type="http://schemas.openxmlformats.org/officeDocument/2006/relationships/hyperlink" Target="https://www.fairsfair.eu/datasets" TargetMode="External"/><Relationship Id="rId1" Type="http://schemas.openxmlformats.org/officeDocument/2006/relationships/slideLayout" Target="../slideLayouts/slideLayout3.xml"/><Relationship Id="rId6" Type="http://schemas.openxmlformats.org/officeDocument/2006/relationships/hyperlink" Target="https://twitter.com/FAIRsFAIR_eu" TargetMode="External"/><Relationship Id="rId11" Type="http://schemas.openxmlformats.org/officeDocument/2006/relationships/hyperlink" Target="https://www.fairsfair.eu/sites/default/files/FAIRsFAIR_Flyer21x21_Mar2019.pdf" TargetMode="External"/><Relationship Id="rId24" Type="http://schemas.openxmlformats.org/officeDocument/2006/relationships/hyperlink" Target="https://zenodo.org/communities/fairsfair/?page=1&amp;size=20" TargetMode="External"/><Relationship Id="rId5" Type="http://schemas.openxmlformats.org/officeDocument/2006/relationships/hyperlink" Target="https://www.fairsfair.eu/podcasts" TargetMode="External"/><Relationship Id="rId15" Type="http://schemas.openxmlformats.org/officeDocument/2006/relationships/hyperlink" Target="https://www.fairsfair.eu/fairsfair-deliverables-community-review" TargetMode="External"/><Relationship Id="rId23" Type="http://schemas.openxmlformats.org/officeDocument/2006/relationships/hyperlink" Target="https://www.fairsfair.eu/f-uji-automated-fair-data-assessment-tool" TargetMode="External"/><Relationship Id="rId10" Type="http://schemas.openxmlformats.org/officeDocument/2006/relationships/hyperlink" Target="https://www.fairsfair.eu/sites/default/files/FAIRSFAIR_logo_payoff_square.png" TargetMode="External"/><Relationship Id="rId19" Type="http://schemas.openxmlformats.org/officeDocument/2006/relationships/hyperlink" Target="https://www.fairsfair.eu/fairsfair-newletters" TargetMode="External"/><Relationship Id="rId4" Type="http://schemas.openxmlformats.org/officeDocument/2006/relationships/hyperlink" Target="https://www.fairsfair.eu/videos" TargetMode="External"/><Relationship Id="rId9" Type="http://schemas.openxmlformats.org/officeDocument/2006/relationships/hyperlink" Target="https://www.fairsfair.eu/sites/default/files/FAIRSFAIR_logo_payoff.png" TargetMode="External"/><Relationship Id="rId14" Type="http://schemas.openxmlformats.org/officeDocument/2006/relationships/hyperlink" Target="https://www.fairsfair.eu/sites/default/files/EOSCInfographics_Structure.png" TargetMode="External"/><Relationship Id="rId22" Type="http://schemas.openxmlformats.org/officeDocument/2006/relationships/hyperlink" Target="https://www.fairsfair.eu/fairsfair-data-object-assessment-metrics-request-comme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youtube.com/channel/UCE4wSBnNIBfu6SqlBaIMfNg" TargetMode="External"/><Relationship Id="rId3" Type="http://schemas.openxmlformats.org/officeDocument/2006/relationships/image" Target="../media/image58.png"/><Relationship Id="rId7" Type="http://schemas.openxmlformats.org/officeDocument/2006/relationships/hyperlink" Target="http://www.fairsfair.eu/"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linkedin.com/company/fairsfair/" TargetMode="External"/><Relationship Id="rId5" Type="http://schemas.openxmlformats.org/officeDocument/2006/relationships/image" Target="../media/image59.png"/><Relationship Id="rId10" Type="http://schemas.openxmlformats.org/officeDocument/2006/relationships/image" Target="../media/image61.png"/><Relationship Id="rId4" Type="http://schemas.openxmlformats.org/officeDocument/2006/relationships/hyperlink" Target="https://twitter.com/FAIRsFAIR_eu" TargetMode="External"/><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C7E8FDD4-460E-A447-B519-C252D01F59FD}"/>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792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9"/>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10</a:t>
            </a:fld>
            <a:endParaRPr/>
          </a:p>
        </p:txBody>
      </p:sp>
      <p:sp>
        <p:nvSpPr>
          <p:cNvPr id="189" name="Google Shape;189;p29"/>
          <p:cNvSpPr txBox="1">
            <a:spLocks noGrp="1"/>
          </p:cNvSpPr>
          <p:nvPr>
            <p:ph idx="13"/>
          </p:nvPr>
        </p:nvSpPr>
        <p:spPr>
          <a:prstGeom prst="rect">
            <a:avLst/>
          </a:prstGeom>
          <a:noFill/>
          <a:ln>
            <a:noFill/>
          </a:ln>
        </p:spPr>
        <p:txBody>
          <a:bodyPr spcFirstLastPara="1" vert="horz" wrap="square" lIns="91425" tIns="45700" rIns="91425" bIns="45700" rtlCol="0" anchor="t" anchorCtr="0">
            <a:noAutofit/>
          </a:bodyPr>
          <a:lstStyle/>
          <a:p>
            <a:pPr marL="0" indent="0" algn="just">
              <a:lnSpc>
                <a:spcPct val="115000"/>
              </a:lnSpc>
              <a:spcBef>
                <a:spcPts val="1400"/>
              </a:spcBef>
              <a:buSzPts val="1100"/>
              <a:buNone/>
            </a:pPr>
            <a:r>
              <a:rPr lang="en" sz="2400" dirty="0">
                <a:latin typeface="Arial"/>
                <a:ea typeface="Arial"/>
                <a:cs typeface="Arial"/>
                <a:sym typeface="Arial"/>
              </a:rPr>
              <a:t>Online tool which helps researchers and data managers assess, with 19 questions, how much they know about the requirements for making datasets FAIR before uploading them into a data repository.</a:t>
            </a:r>
          </a:p>
          <a:p>
            <a:pPr marL="0" indent="0" algn="just">
              <a:lnSpc>
                <a:spcPct val="115000"/>
              </a:lnSpc>
              <a:spcBef>
                <a:spcPts val="1400"/>
              </a:spcBef>
              <a:buSzPts val="1100"/>
              <a:buNone/>
            </a:pPr>
            <a:endParaRPr lang="en" sz="2000" dirty="0">
              <a:latin typeface="Arial"/>
              <a:ea typeface="Arial"/>
              <a:cs typeface="Arial"/>
              <a:sym typeface="Arial"/>
            </a:endParaRPr>
          </a:p>
          <a:p>
            <a:pPr algn="ctr"/>
            <a:r>
              <a:rPr lang="it-IT" sz="3200" b="1" dirty="0">
                <a:solidFill>
                  <a:srgbClr val="1155CC"/>
                </a:solidFill>
              </a:rPr>
              <a:t>TRY THE TOOL</a:t>
            </a:r>
          </a:p>
          <a:p>
            <a:pPr algn="ctr"/>
            <a:r>
              <a:rPr lang="it-IT" b="1" u="sng" dirty="0">
                <a:solidFill>
                  <a:schemeClr val="hlink"/>
                </a:solidFill>
                <a:hlinkClick r:id="rId3"/>
              </a:rPr>
              <a:t>https://www.fairsfair.eu/fair-aware</a:t>
            </a:r>
            <a:r>
              <a:rPr lang="it-IT" b="1" dirty="0"/>
              <a:t> </a:t>
            </a:r>
          </a:p>
          <a:p>
            <a:pPr marL="0" indent="0" algn="just">
              <a:lnSpc>
                <a:spcPct val="115000"/>
              </a:lnSpc>
              <a:spcBef>
                <a:spcPts val="1400"/>
              </a:spcBef>
              <a:buSzPts val="1100"/>
              <a:buNone/>
            </a:pPr>
            <a:endParaRPr sz="1800" dirty="0">
              <a:latin typeface="Arial"/>
              <a:ea typeface="Arial"/>
              <a:cs typeface="Arial"/>
              <a:sym typeface="Arial"/>
            </a:endParaRPr>
          </a:p>
          <a:p>
            <a:pPr marL="0" indent="0">
              <a:lnSpc>
                <a:spcPct val="115000"/>
              </a:lnSpc>
              <a:spcBef>
                <a:spcPts val="1400"/>
              </a:spcBef>
              <a:buSzPts val="1100"/>
              <a:buNone/>
            </a:pPr>
            <a:endParaRPr sz="1800" dirty="0">
              <a:latin typeface="Arial"/>
              <a:ea typeface="Arial"/>
              <a:cs typeface="Arial"/>
              <a:sym typeface="Arial"/>
            </a:endParaRPr>
          </a:p>
          <a:p>
            <a:pPr indent="-228600">
              <a:buNone/>
            </a:pPr>
            <a:endParaRPr sz="3600" dirty="0"/>
          </a:p>
        </p:txBody>
      </p:sp>
      <p:pic>
        <p:nvPicPr>
          <p:cNvPr id="191" name="Google Shape;191;p29"/>
          <p:cNvPicPr preferRelativeResize="0"/>
          <p:nvPr/>
        </p:nvPicPr>
        <p:blipFill rotWithShape="1">
          <a:blip r:embed="rId4">
            <a:alphaModFix/>
          </a:blip>
          <a:srcRect/>
          <a:stretch/>
        </p:blipFill>
        <p:spPr>
          <a:xfrm>
            <a:off x="759127" y="928033"/>
            <a:ext cx="3541728" cy="585850"/>
          </a:xfrm>
          <a:prstGeom prst="rect">
            <a:avLst/>
          </a:prstGeom>
          <a:noFill/>
          <a:ln>
            <a:noFill/>
          </a:ln>
        </p:spPr>
      </p:pic>
    </p:spTree>
    <p:extLst>
      <p:ext uri="{BB962C8B-B14F-4D97-AF65-F5344CB8AC3E}">
        <p14:creationId xmlns:p14="http://schemas.microsoft.com/office/powerpoint/2010/main" val="171093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11</a:t>
            </a:fld>
            <a:endParaRPr/>
          </a:p>
        </p:txBody>
      </p:sp>
      <p:sp>
        <p:nvSpPr>
          <p:cNvPr id="199" name="Google Shape;199;p30"/>
          <p:cNvSpPr txBox="1">
            <a:spLocks noGrp="1"/>
          </p:cNvSpPr>
          <p:nvPr>
            <p:ph idx="13"/>
          </p:nvPr>
        </p:nvSpPr>
        <p:spPr>
          <a:prstGeom prst="rect">
            <a:avLst/>
          </a:prstGeom>
          <a:noFill/>
          <a:ln>
            <a:noFill/>
          </a:ln>
        </p:spPr>
        <p:txBody>
          <a:bodyPr spcFirstLastPara="1" vert="horz" wrap="square" lIns="91425" tIns="45700" rIns="91425" bIns="45700" rtlCol="0" anchor="t" anchorCtr="0">
            <a:noAutofit/>
          </a:bodyPr>
          <a:lstStyle/>
          <a:p>
            <a:pPr marL="0" indent="0" algn="just">
              <a:lnSpc>
                <a:spcPct val="115000"/>
              </a:lnSpc>
              <a:spcBef>
                <a:spcPts val="1400"/>
              </a:spcBef>
              <a:buSzPts val="1100"/>
              <a:buNone/>
            </a:pPr>
            <a:r>
              <a:rPr lang="en" sz="1800" dirty="0">
                <a:latin typeface="Arial"/>
                <a:ea typeface="Arial"/>
                <a:cs typeface="Arial"/>
                <a:sym typeface="Arial"/>
              </a:rPr>
              <a:t>An online </a:t>
            </a:r>
            <a:r>
              <a:rPr lang="en" sz="1800" dirty="0" err="1">
                <a:latin typeface="Arial"/>
                <a:ea typeface="Arial"/>
                <a:cs typeface="Arial"/>
                <a:sym typeface="Arial"/>
              </a:rPr>
              <a:t>FAIRness</a:t>
            </a:r>
            <a:r>
              <a:rPr lang="en" sz="1800" dirty="0">
                <a:latin typeface="Arial"/>
                <a:ea typeface="Arial"/>
                <a:cs typeface="Arial"/>
                <a:sym typeface="Arial"/>
              </a:rPr>
              <a:t> assessment of published research datasets. The tool is based on</a:t>
            </a:r>
            <a:r>
              <a:rPr lang="en" sz="1800" dirty="0">
                <a:uFill>
                  <a:noFill/>
                </a:uFill>
                <a:latin typeface="Arial"/>
                <a:ea typeface="Arial"/>
                <a:cs typeface="Arial"/>
                <a:sym typeface="Arial"/>
                <a:hlinkClick r:id="rId3"/>
              </a:rPr>
              <a:t> </a:t>
            </a:r>
            <a:r>
              <a:rPr lang="en" sz="1800" u="sng" dirty="0">
                <a:solidFill>
                  <a:schemeClr val="hlink"/>
                </a:solidFill>
                <a:latin typeface="Arial"/>
                <a:ea typeface="Arial"/>
                <a:cs typeface="Arial"/>
                <a:sym typeface="Arial"/>
                <a:hlinkClick r:id="rId3"/>
              </a:rPr>
              <a:t>14 out of 15 core FAIR object assessment metrics</a:t>
            </a:r>
            <a:r>
              <a:rPr lang="en" sz="1800" u="sng" dirty="0">
                <a:solidFill>
                  <a:schemeClr val="hlink"/>
                </a:solidFill>
                <a:latin typeface="Arial"/>
                <a:ea typeface="Arial"/>
                <a:cs typeface="Arial"/>
                <a:sym typeface="Arial"/>
              </a:rPr>
              <a:t> </a:t>
            </a:r>
            <a:r>
              <a:rPr lang="en" sz="1800" dirty="0">
                <a:latin typeface="Arial"/>
                <a:ea typeface="Arial"/>
                <a:cs typeface="Arial"/>
                <a:sym typeface="Arial"/>
              </a:rPr>
              <a:t>developed within the project.</a:t>
            </a:r>
            <a:endParaRPr sz="1800" dirty="0">
              <a:latin typeface="Arial"/>
              <a:ea typeface="Arial"/>
              <a:cs typeface="Arial"/>
              <a:sym typeface="Arial"/>
            </a:endParaRPr>
          </a:p>
          <a:p>
            <a:pPr marL="0" indent="0" algn="just">
              <a:lnSpc>
                <a:spcPct val="115000"/>
              </a:lnSpc>
              <a:spcBef>
                <a:spcPts val="1400"/>
              </a:spcBef>
              <a:buSzPts val="1100"/>
              <a:buNone/>
            </a:pPr>
            <a:r>
              <a:rPr lang="en" sz="1800" dirty="0">
                <a:latin typeface="Arial"/>
                <a:ea typeface="Arial"/>
                <a:cs typeface="Arial"/>
                <a:sym typeface="Arial"/>
              </a:rPr>
              <a:t>F-UJI adheres to existing web standards and</a:t>
            </a:r>
            <a:r>
              <a:rPr lang="en" sz="1800" dirty="0">
                <a:uFill>
                  <a:noFill/>
                </a:uFill>
                <a:latin typeface="Arial"/>
                <a:ea typeface="Arial"/>
                <a:cs typeface="Arial"/>
                <a:sym typeface="Arial"/>
                <a:hlinkClick r:id="rId4"/>
              </a:rPr>
              <a:t> </a:t>
            </a:r>
            <a:r>
              <a:rPr lang="en" sz="1800" u="sng" dirty="0">
                <a:solidFill>
                  <a:schemeClr val="hlink"/>
                </a:solidFill>
                <a:latin typeface="Arial"/>
                <a:ea typeface="Arial"/>
                <a:cs typeface="Arial"/>
                <a:sym typeface="Arial"/>
                <a:hlinkClick r:id="rId4"/>
              </a:rPr>
              <a:t>PID resolution services best practices</a:t>
            </a:r>
            <a:r>
              <a:rPr lang="en" sz="1800" dirty="0">
                <a:latin typeface="Arial"/>
                <a:ea typeface="Arial"/>
                <a:cs typeface="Arial"/>
                <a:sym typeface="Arial"/>
              </a:rPr>
              <a:t> and </a:t>
            </a:r>
            <a:r>
              <a:rPr lang="en" sz="1800" dirty="0" err="1">
                <a:latin typeface="Arial"/>
                <a:ea typeface="Arial"/>
                <a:cs typeface="Arial"/>
                <a:sym typeface="Arial"/>
              </a:rPr>
              <a:t>utilises</a:t>
            </a:r>
            <a:r>
              <a:rPr lang="en" sz="1800" dirty="0">
                <a:latin typeface="Arial"/>
                <a:ea typeface="Arial"/>
                <a:cs typeface="Arial"/>
                <a:sym typeface="Arial"/>
              </a:rPr>
              <a:t> external registries and resources such as re3data and </a:t>
            </a:r>
            <a:r>
              <a:rPr lang="en" sz="1800" dirty="0" err="1">
                <a:latin typeface="Arial"/>
                <a:ea typeface="Arial"/>
                <a:cs typeface="Arial"/>
                <a:sym typeface="Arial"/>
              </a:rPr>
              <a:t>Datacite</a:t>
            </a:r>
            <a:r>
              <a:rPr lang="en" sz="1800" dirty="0">
                <a:latin typeface="Arial"/>
                <a:ea typeface="Arial"/>
                <a:cs typeface="Arial"/>
                <a:sym typeface="Arial"/>
              </a:rPr>
              <a:t> APIs, SPDX License List, RDA Metadata Standards Catalog, and Linked Open Vocabularies (LOV).</a:t>
            </a:r>
            <a:endParaRPr sz="1800" dirty="0">
              <a:latin typeface="Arial"/>
              <a:ea typeface="Arial"/>
              <a:cs typeface="Arial"/>
              <a:sym typeface="Arial"/>
            </a:endParaRPr>
          </a:p>
          <a:p>
            <a:pPr marL="0" indent="0">
              <a:lnSpc>
                <a:spcPct val="115000"/>
              </a:lnSpc>
              <a:spcBef>
                <a:spcPts val="1400"/>
              </a:spcBef>
              <a:buSzPts val="1100"/>
              <a:buNone/>
            </a:pPr>
            <a:endParaRPr sz="1500" dirty="0">
              <a:latin typeface="Arial"/>
              <a:ea typeface="Arial"/>
              <a:cs typeface="Arial"/>
              <a:sym typeface="Arial"/>
            </a:endParaRPr>
          </a:p>
          <a:p>
            <a:pPr indent="-228600">
              <a:buNone/>
            </a:pPr>
            <a:endParaRPr dirty="0"/>
          </a:p>
        </p:txBody>
      </p:sp>
      <p:pic>
        <p:nvPicPr>
          <p:cNvPr id="198" name="Google Shape;198;p30"/>
          <p:cNvPicPr preferRelativeResize="0"/>
          <p:nvPr/>
        </p:nvPicPr>
        <p:blipFill rotWithShape="1">
          <a:blip r:embed="rId5">
            <a:alphaModFix/>
          </a:blip>
          <a:srcRect/>
          <a:stretch/>
        </p:blipFill>
        <p:spPr>
          <a:xfrm>
            <a:off x="759127" y="913616"/>
            <a:ext cx="4523094" cy="696955"/>
          </a:xfrm>
          <a:prstGeom prst="rect">
            <a:avLst/>
          </a:prstGeom>
          <a:noFill/>
          <a:ln>
            <a:noFill/>
          </a:ln>
        </p:spPr>
      </p:pic>
      <p:sp>
        <p:nvSpPr>
          <p:cNvPr id="200" name="Google Shape;200;p30"/>
          <p:cNvSpPr txBox="1"/>
          <p:nvPr/>
        </p:nvSpPr>
        <p:spPr>
          <a:xfrm>
            <a:off x="314400" y="4474350"/>
            <a:ext cx="8515200" cy="1450200"/>
          </a:xfrm>
          <a:prstGeom prst="rect">
            <a:avLst/>
          </a:prstGeom>
          <a:noFill/>
          <a:ln>
            <a:noFill/>
          </a:ln>
        </p:spPr>
        <p:txBody>
          <a:bodyPr spcFirstLastPara="1" wrap="square" lIns="91425" tIns="91425" rIns="91425" bIns="91425" anchor="t" anchorCtr="0">
            <a:noAutofit/>
          </a:bodyPr>
          <a:lstStyle/>
          <a:p>
            <a:pPr algn="ctr"/>
            <a:r>
              <a:rPr lang="en" sz="2600" b="1">
                <a:solidFill>
                  <a:srgbClr val="1155CC"/>
                </a:solidFill>
              </a:rPr>
              <a:t>TRY THE TOOL</a:t>
            </a:r>
            <a:endParaRPr sz="2600" b="1">
              <a:solidFill>
                <a:srgbClr val="1155CC"/>
              </a:solidFill>
            </a:endParaRPr>
          </a:p>
          <a:p>
            <a:pPr algn="ctr"/>
            <a:r>
              <a:rPr lang="en" sz="2100" b="1" u="sng">
                <a:solidFill>
                  <a:schemeClr val="hlink"/>
                </a:solidFill>
                <a:hlinkClick r:id="rId6"/>
              </a:rPr>
              <a:t>https://www.fairsfair.eu/f-uji-automated-fair-data-assessment-tool</a:t>
            </a:r>
            <a:r>
              <a:rPr lang="en" sz="2100" b="1"/>
              <a:t>  </a:t>
            </a:r>
            <a:endParaRPr sz="2100" b="1"/>
          </a:p>
        </p:txBody>
      </p:sp>
    </p:spTree>
    <p:extLst>
      <p:ext uri="{BB962C8B-B14F-4D97-AF65-F5344CB8AC3E}">
        <p14:creationId xmlns:p14="http://schemas.microsoft.com/office/powerpoint/2010/main" val="183443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12</a:t>
            </a:fld>
            <a:endParaRPr/>
          </a:p>
        </p:txBody>
      </p:sp>
      <p:sp>
        <p:nvSpPr>
          <p:cNvPr id="207" name="Google Shape;207;p31"/>
          <p:cNvSpPr txBox="1">
            <a:spLocks noGrp="1"/>
          </p:cNvSpPr>
          <p:nvPr>
            <p:ph idx="13"/>
          </p:nvPr>
        </p:nvSpPr>
        <p:spPr>
          <a:prstGeom prst="rect">
            <a:avLst/>
          </a:prstGeom>
          <a:noFill/>
          <a:ln>
            <a:noFill/>
          </a:ln>
        </p:spPr>
        <p:txBody>
          <a:bodyPr spcFirstLastPara="1" vert="horz" wrap="square" lIns="91425" tIns="45700" rIns="91425" bIns="45700" rtlCol="0" anchor="t" anchorCtr="0">
            <a:noAutofit/>
          </a:bodyPr>
          <a:lstStyle/>
          <a:p>
            <a:pPr marL="0" indent="0" algn="just">
              <a:lnSpc>
                <a:spcPct val="115000"/>
              </a:lnSpc>
              <a:spcBef>
                <a:spcPts val="1400"/>
              </a:spcBef>
              <a:buSzPts val="1100"/>
              <a:buNone/>
            </a:pPr>
            <a:r>
              <a:rPr lang="en" sz="1800" dirty="0">
                <a:latin typeface="Arial"/>
                <a:ea typeface="Arial"/>
                <a:cs typeface="Arial"/>
                <a:sym typeface="Arial"/>
              </a:rPr>
              <a:t>Fifteen minimum viable metrics proposed by </a:t>
            </a:r>
            <a:r>
              <a:rPr lang="en" sz="1800" dirty="0" err="1">
                <a:latin typeface="Arial"/>
                <a:ea typeface="Arial"/>
                <a:cs typeface="Arial"/>
                <a:sym typeface="Arial"/>
              </a:rPr>
              <a:t>FAIRsFAIR</a:t>
            </a:r>
            <a:r>
              <a:rPr lang="en" sz="1800" dirty="0">
                <a:latin typeface="Arial"/>
                <a:ea typeface="Arial"/>
                <a:cs typeface="Arial"/>
                <a:sym typeface="Arial"/>
              </a:rPr>
              <a:t> for the systematic assessment of FAIR data objects.  These metrics are based on indicators proposed by the</a:t>
            </a:r>
            <a:r>
              <a:rPr lang="en" sz="1800" dirty="0">
                <a:uFill>
                  <a:noFill/>
                </a:uFill>
                <a:latin typeface="Arial"/>
                <a:ea typeface="Arial"/>
                <a:cs typeface="Arial"/>
                <a:sym typeface="Arial"/>
                <a:hlinkClick r:id="rId3"/>
              </a:rPr>
              <a:t> </a:t>
            </a:r>
            <a:r>
              <a:rPr lang="en" sz="1800" u="sng" dirty="0">
                <a:solidFill>
                  <a:schemeClr val="hlink"/>
                </a:solidFill>
                <a:latin typeface="Arial"/>
                <a:ea typeface="Arial"/>
                <a:cs typeface="Arial"/>
                <a:sym typeface="Arial"/>
                <a:hlinkClick r:id="rId3"/>
              </a:rPr>
              <a:t>RDA FAIR Data Maturity Model Working Group</a:t>
            </a:r>
            <a:r>
              <a:rPr lang="en" sz="1800" dirty="0">
                <a:latin typeface="Arial"/>
                <a:ea typeface="Arial"/>
                <a:cs typeface="Arial"/>
                <a:sym typeface="Arial"/>
              </a:rPr>
              <a:t>, on the WDS/RDA Assessment of Data Fitness for Use</a:t>
            </a:r>
            <a:r>
              <a:rPr lang="en" sz="1800" dirty="0">
                <a:uFill>
                  <a:noFill/>
                </a:uFill>
                <a:latin typeface="Arial"/>
                <a:ea typeface="Arial"/>
                <a:cs typeface="Arial"/>
                <a:sym typeface="Arial"/>
                <a:hlinkClick r:id="rId4"/>
              </a:rPr>
              <a:t> </a:t>
            </a:r>
            <a:r>
              <a:rPr lang="en" sz="1800" u="sng" dirty="0">
                <a:solidFill>
                  <a:schemeClr val="hlink"/>
                </a:solidFill>
                <a:latin typeface="Arial"/>
                <a:ea typeface="Arial"/>
                <a:cs typeface="Arial"/>
                <a:sym typeface="Arial"/>
                <a:hlinkClick r:id="rId4"/>
              </a:rPr>
              <a:t>checklist</a:t>
            </a:r>
            <a:r>
              <a:rPr lang="en" sz="1800" u="sng" dirty="0">
                <a:solidFill>
                  <a:schemeClr val="hlink"/>
                </a:solidFill>
                <a:latin typeface="Arial"/>
                <a:ea typeface="Arial"/>
                <a:cs typeface="Arial"/>
                <a:sym typeface="Arial"/>
                <a:hlinkClick r:id="rId5"/>
              </a:rPr>
              <a:t>,</a:t>
            </a:r>
            <a:r>
              <a:rPr lang="en" sz="1800" dirty="0">
                <a:latin typeface="Arial"/>
                <a:ea typeface="Arial"/>
                <a:cs typeface="Arial"/>
                <a:sym typeface="Arial"/>
              </a:rPr>
              <a:t> and on  prior work conducted by project partners such as</a:t>
            </a:r>
            <a:r>
              <a:rPr lang="en" sz="1800" dirty="0">
                <a:uFill>
                  <a:noFill/>
                </a:uFill>
                <a:latin typeface="Arial"/>
                <a:ea typeface="Arial"/>
                <a:cs typeface="Arial"/>
                <a:sym typeface="Arial"/>
                <a:hlinkClick r:id="rId6"/>
              </a:rPr>
              <a:t> </a:t>
            </a:r>
            <a:r>
              <a:rPr lang="en" sz="1800" u="sng" dirty="0">
                <a:solidFill>
                  <a:schemeClr val="hlink"/>
                </a:solidFill>
                <a:latin typeface="Arial"/>
                <a:ea typeface="Arial"/>
                <a:cs typeface="Arial"/>
                <a:sym typeface="Arial"/>
                <a:hlinkClick r:id="rId6"/>
              </a:rPr>
              <a:t>FAIRdat</a:t>
            </a:r>
            <a:r>
              <a:rPr lang="en" sz="1800" u="sng" dirty="0">
                <a:solidFill>
                  <a:schemeClr val="hlink"/>
                </a:solidFill>
                <a:latin typeface="Arial"/>
                <a:ea typeface="Arial"/>
                <a:cs typeface="Arial"/>
                <a:sym typeface="Arial"/>
              </a:rPr>
              <a:t> </a:t>
            </a:r>
            <a:r>
              <a:rPr lang="en" sz="1800" dirty="0">
                <a:latin typeface="Arial"/>
                <a:ea typeface="Arial"/>
                <a:cs typeface="Arial"/>
                <a:sym typeface="Arial"/>
              </a:rPr>
              <a:t>and</a:t>
            </a:r>
            <a:r>
              <a:rPr lang="en" sz="1800" dirty="0">
                <a:uFill>
                  <a:noFill/>
                </a:uFill>
                <a:latin typeface="Arial"/>
                <a:ea typeface="Arial"/>
                <a:cs typeface="Arial"/>
                <a:sym typeface="Arial"/>
                <a:hlinkClick r:id="rId7"/>
              </a:rPr>
              <a:t> </a:t>
            </a:r>
            <a:r>
              <a:rPr lang="en" sz="1800" u="sng" dirty="0" err="1">
                <a:solidFill>
                  <a:schemeClr val="hlink"/>
                </a:solidFill>
                <a:latin typeface="Arial"/>
                <a:ea typeface="Arial"/>
                <a:cs typeface="Arial"/>
                <a:sym typeface="Arial"/>
                <a:hlinkClick r:id="rId7"/>
              </a:rPr>
              <a:t>FAIREnoug</a:t>
            </a:r>
            <a:r>
              <a:rPr lang="en" sz="1700" u="sng" dirty="0" err="1">
                <a:solidFill>
                  <a:schemeClr val="hlink"/>
                </a:solidFill>
                <a:latin typeface="Arial"/>
                <a:ea typeface="Arial"/>
                <a:cs typeface="Arial"/>
                <a:sym typeface="Arial"/>
                <a:hlinkClick r:id="rId7"/>
              </a:rPr>
              <a:t>h</a:t>
            </a:r>
            <a:endParaRPr sz="2000" dirty="0">
              <a:latin typeface="Arial"/>
              <a:ea typeface="Arial"/>
              <a:cs typeface="Arial"/>
              <a:sym typeface="Arial"/>
            </a:endParaRPr>
          </a:p>
          <a:p>
            <a:pPr marL="0" indent="0">
              <a:lnSpc>
                <a:spcPct val="115000"/>
              </a:lnSpc>
              <a:spcBef>
                <a:spcPts val="1400"/>
              </a:spcBef>
              <a:buSzPts val="1100"/>
              <a:buNone/>
            </a:pPr>
            <a:endParaRPr sz="1500" dirty="0">
              <a:latin typeface="Arial"/>
              <a:ea typeface="Arial"/>
              <a:cs typeface="Arial"/>
              <a:sym typeface="Arial"/>
            </a:endParaRPr>
          </a:p>
          <a:p>
            <a:pPr indent="-228600">
              <a:buNone/>
            </a:pPr>
            <a:endParaRPr dirty="0"/>
          </a:p>
        </p:txBody>
      </p:sp>
      <p:pic>
        <p:nvPicPr>
          <p:cNvPr id="206" name="Google Shape;206;p31"/>
          <p:cNvPicPr preferRelativeResize="0"/>
          <p:nvPr/>
        </p:nvPicPr>
        <p:blipFill rotWithShape="1">
          <a:blip r:embed="rId8">
            <a:alphaModFix/>
          </a:blip>
          <a:srcRect/>
          <a:stretch/>
        </p:blipFill>
        <p:spPr>
          <a:xfrm>
            <a:off x="623888" y="840633"/>
            <a:ext cx="4384156" cy="720683"/>
          </a:xfrm>
          <a:prstGeom prst="rect">
            <a:avLst/>
          </a:prstGeom>
          <a:noFill/>
          <a:ln>
            <a:noFill/>
          </a:ln>
        </p:spPr>
      </p:pic>
      <p:sp>
        <p:nvSpPr>
          <p:cNvPr id="208" name="Google Shape;208;p31"/>
          <p:cNvSpPr txBox="1"/>
          <p:nvPr/>
        </p:nvSpPr>
        <p:spPr>
          <a:xfrm>
            <a:off x="314500" y="4402925"/>
            <a:ext cx="8515200" cy="1450200"/>
          </a:xfrm>
          <a:prstGeom prst="rect">
            <a:avLst/>
          </a:prstGeom>
          <a:noFill/>
          <a:ln>
            <a:noFill/>
          </a:ln>
        </p:spPr>
        <p:txBody>
          <a:bodyPr spcFirstLastPara="1" wrap="square" lIns="91425" tIns="91425" rIns="91425" bIns="91425" anchor="t" anchorCtr="0">
            <a:noAutofit/>
          </a:bodyPr>
          <a:lstStyle/>
          <a:p>
            <a:pPr algn="ctr"/>
            <a:r>
              <a:rPr lang="en" sz="2600" b="1" dirty="0">
                <a:solidFill>
                  <a:srgbClr val="1155CC"/>
                </a:solidFill>
              </a:rPr>
              <a:t>LEARN MORE</a:t>
            </a:r>
            <a:endParaRPr sz="2600" b="1" dirty="0">
              <a:solidFill>
                <a:srgbClr val="1155CC"/>
              </a:solidFill>
            </a:endParaRPr>
          </a:p>
          <a:p>
            <a:pPr algn="ctr"/>
            <a:r>
              <a:rPr lang="en" sz="1600" b="1" u="sng" dirty="0">
                <a:solidFill>
                  <a:schemeClr val="hlink"/>
                </a:solidFill>
                <a:hlinkClick r:id="rId9"/>
              </a:rPr>
              <a:t>https://www.fairsfair.eu/fairsfair-data-object-assessment-metrics-request-comments</a:t>
            </a:r>
            <a:r>
              <a:rPr lang="en" sz="2100" b="1" dirty="0"/>
              <a:t> </a:t>
            </a:r>
            <a:endParaRPr sz="2100" b="1" dirty="0"/>
          </a:p>
        </p:txBody>
      </p:sp>
    </p:spTree>
    <p:extLst>
      <p:ext uri="{BB962C8B-B14F-4D97-AF65-F5344CB8AC3E}">
        <p14:creationId xmlns:p14="http://schemas.microsoft.com/office/powerpoint/2010/main" val="272576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2"/>
          <p:cNvPicPr preferRelativeResize="0"/>
          <p:nvPr/>
        </p:nvPicPr>
        <p:blipFill>
          <a:blip r:embed="rId3">
            <a:alphaModFix/>
          </a:blip>
          <a:stretch>
            <a:fillRect/>
          </a:stretch>
        </p:blipFill>
        <p:spPr>
          <a:xfrm>
            <a:off x="0" y="635620"/>
            <a:ext cx="9143999" cy="5519854"/>
          </a:xfrm>
          <a:prstGeom prst="rect">
            <a:avLst/>
          </a:prstGeom>
          <a:noFill/>
          <a:ln>
            <a:noFill/>
          </a:ln>
        </p:spPr>
      </p:pic>
    </p:spTree>
    <p:extLst>
      <p:ext uri="{BB962C8B-B14F-4D97-AF65-F5344CB8AC3E}">
        <p14:creationId xmlns:p14="http://schemas.microsoft.com/office/powerpoint/2010/main" val="10015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1257300" y="39750"/>
            <a:ext cx="7886700" cy="1050552"/>
          </a:xfrm>
          <a:prstGeom prst="rect">
            <a:avLst/>
          </a:prstGeom>
          <a:noFill/>
          <a:ln>
            <a:noFill/>
          </a:ln>
        </p:spPr>
        <p:txBody>
          <a:bodyPr spcFirstLastPara="1" vert="horz" wrap="square" lIns="91425" tIns="45700" rIns="91425" bIns="45700" rtlCol="0" anchor="ctr" anchorCtr="0">
            <a:noAutofit/>
          </a:bodyPr>
          <a:lstStyle/>
          <a:p>
            <a:pPr algn="r">
              <a:buClr>
                <a:srgbClr val="4470A7"/>
              </a:buClr>
              <a:buSzPts val="3600"/>
            </a:pPr>
            <a:r>
              <a:rPr lang="en" sz="3200" dirty="0"/>
              <a:t>European Group of FAIR Champions</a:t>
            </a:r>
            <a:endParaRPr sz="3200" dirty="0"/>
          </a:p>
        </p:txBody>
      </p:sp>
      <p:pic>
        <p:nvPicPr>
          <p:cNvPr id="219" name="Google Shape;219;p33"/>
          <p:cNvPicPr preferRelativeResize="0">
            <a:picLocks noGrp="1"/>
          </p:cNvPicPr>
          <p:nvPr>
            <p:ph idx="13"/>
          </p:nvPr>
        </p:nvPicPr>
        <p:blipFill rotWithShape="1">
          <a:blip r:embed="rId3">
            <a:alphaModFix/>
          </a:blip>
          <a:stretch/>
        </p:blipFill>
        <p:spPr>
          <a:xfrm>
            <a:off x="269786" y="4967359"/>
            <a:ext cx="723053" cy="683215"/>
          </a:xfrm>
          <a:prstGeom prst="rect">
            <a:avLst/>
          </a:prstGeom>
          <a:noFill/>
          <a:ln>
            <a:noFill/>
          </a:ln>
        </p:spPr>
      </p:pic>
      <p:pic>
        <p:nvPicPr>
          <p:cNvPr id="220" name="Google Shape;220;p33"/>
          <p:cNvPicPr preferRelativeResize="0"/>
          <p:nvPr/>
        </p:nvPicPr>
        <p:blipFill rotWithShape="1">
          <a:blip r:embed="rId4">
            <a:alphaModFix/>
          </a:blip>
          <a:srcRect/>
          <a:stretch/>
        </p:blipFill>
        <p:spPr>
          <a:xfrm>
            <a:off x="4095464" y="2536690"/>
            <a:ext cx="739800" cy="739800"/>
          </a:xfrm>
          <a:prstGeom prst="rect">
            <a:avLst/>
          </a:prstGeom>
          <a:noFill/>
          <a:ln>
            <a:noFill/>
          </a:ln>
        </p:spPr>
      </p:pic>
      <p:sp>
        <p:nvSpPr>
          <p:cNvPr id="221" name="Google Shape;221;p33"/>
          <p:cNvSpPr txBox="1"/>
          <p:nvPr/>
        </p:nvSpPr>
        <p:spPr>
          <a:xfrm>
            <a:off x="1112728" y="3292218"/>
            <a:ext cx="265800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5"/>
              </a:rPr>
              <a:t>Alastair Dunning</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Delft University of Technology</a:t>
            </a:r>
            <a:endParaRPr sz="1200" dirty="0">
              <a:solidFill>
                <a:srgbClr val="000000"/>
              </a:solidFill>
              <a:latin typeface="Arial"/>
              <a:ea typeface="Arial"/>
              <a:cs typeface="Arial"/>
              <a:sym typeface="Arial"/>
            </a:endParaRPr>
          </a:p>
          <a:p>
            <a:pPr>
              <a:buClr>
                <a:schemeClr val="dk1"/>
              </a:buClr>
              <a:buSzPts val="16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Netherlands</a:t>
            </a:r>
            <a:endParaRPr sz="1200" dirty="0">
              <a:solidFill>
                <a:srgbClr val="000000"/>
              </a:solidFill>
              <a:latin typeface="Arial"/>
              <a:ea typeface="Arial"/>
              <a:cs typeface="Arial"/>
              <a:sym typeface="Arial"/>
            </a:endParaRPr>
          </a:p>
        </p:txBody>
      </p:sp>
      <p:sp>
        <p:nvSpPr>
          <p:cNvPr id="222" name="Google Shape;222;p33"/>
          <p:cNvSpPr txBox="1"/>
          <p:nvPr/>
        </p:nvSpPr>
        <p:spPr>
          <a:xfrm>
            <a:off x="1093135" y="4921324"/>
            <a:ext cx="283664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6"/>
              </a:rPr>
              <a:t>Odile Hologne </a:t>
            </a:r>
            <a:endParaRPr sz="1200" b="1" dirty="0">
              <a:solidFill>
                <a:schemeClr val="dk1"/>
              </a:solidFill>
              <a:latin typeface="Calibri"/>
              <a:ea typeface="Calibri"/>
              <a:cs typeface="Calibri"/>
              <a:sym typeface="Calibri"/>
            </a:endParaRPr>
          </a:p>
          <a:p>
            <a:pPr marL="228600" indent="-203200">
              <a:buClr>
                <a:schemeClr val="dk1"/>
              </a:buClr>
              <a:buSzPts val="1200"/>
              <a:buFont typeface="Calibri"/>
              <a:buChar char="•"/>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French Institute for Agricultural Research </a:t>
            </a:r>
            <a:endParaRPr sz="1200" dirty="0">
              <a:solidFill>
                <a:srgbClr val="000000"/>
              </a:solidFill>
              <a:latin typeface="Arial"/>
              <a:ea typeface="Arial"/>
              <a:cs typeface="Arial"/>
              <a:sym typeface="Arial"/>
            </a:endParaRPr>
          </a:p>
          <a:p>
            <a:pPr marL="228600" indent="-203200">
              <a:buClr>
                <a:schemeClr val="dk1"/>
              </a:buClr>
              <a:buSzPts val="1200"/>
              <a:buFont typeface="Calibri"/>
              <a:buChar char="•"/>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France</a:t>
            </a:r>
            <a:endParaRPr sz="1200" dirty="0">
              <a:solidFill>
                <a:srgbClr val="000000"/>
              </a:solidFill>
              <a:latin typeface="Arial"/>
              <a:ea typeface="Arial"/>
              <a:cs typeface="Arial"/>
              <a:sym typeface="Arial"/>
            </a:endParaRPr>
          </a:p>
        </p:txBody>
      </p:sp>
      <p:sp>
        <p:nvSpPr>
          <p:cNvPr id="223" name="Google Shape;223;p33"/>
          <p:cNvSpPr txBox="1"/>
          <p:nvPr/>
        </p:nvSpPr>
        <p:spPr>
          <a:xfrm>
            <a:off x="4828232" y="2585026"/>
            <a:ext cx="309676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7"/>
              </a:rPr>
              <a:t>Susanna-Assunta Sansone</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University of Oxford</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United Kingdom</a:t>
            </a:r>
            <a:endParaRPr sz="1200" dirty="0">
              <a:solidFill>
                <a:srgbClr val="000000"/>
              </a:solidFill>
              <a:latin typeface="Arial"/>
              <a:ea typeface="Arial"/>
              <a:cs typeface="Arial"/>
              <a:sym typeface="Arial"/>
            </a:endParaRPr>
          </a:p>
        </p:txBody>
      </p:sp>
      <p:sp>
        <p:nvSpPr>
          <p:cNvPr id="224" name="Google Shape;224;p33"/>
          <p:cNvSpPr txBox="1"/>
          <p:nvPr/>
        </p:nvSpPr>
        <p:spPr>
          <a:xfrm>
            <a:off x="4858243" y="1758907"/>
            <a:ext cx="3029227" cy="594697"/>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8"/>
              </a:rPr>
              <a:t>Andreas Rauber</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Tech Uni Vienna</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Austria</a:t>
            </a:r>
            <a:endParaRPr sz="1200" dirty="0">
              <a:solidFill>
                <a:srgbClr val="000000"/>
              </a:solidFill>
              <a:latin typeface="Arial"/>
              <a:ea typeface="Arial"/>
              <a:cs typeface="Arial"/>
              <a:sym typeface="Arial"/>
            </a:endParaRPr>
          </a:p>
        </p:txBody>
      </p:sp>
      <p:pic>
        <p:nvPicPr>
          <p:cNvPr id="225" name="Google Shape;225;p33"/>
          <p:cNvPicPr preferRelativeResize="0"/>
          <p:nvPr/>
        </p:nvPicPr>
        <p:blipFill rotWithShape="1">
          <a:blip r:embed="rId9">
            <a:alphaModFix/>
          </a:blip>
          <a:srcRect/>
          <a:stretch/>
        </p:blipFill>
        <p:spPr>
          <a:xfrm>
            <a:off x="4099781" y="5731836"/>
            <a:ext cx="739800" cy="739800"/>
          </a:xfrm>
          <a:prstGeom prst="rect">
            <a:avLst/>
          </a:prstGeom>
          <a:noFill/>
          <a:ln>
            <a:noFill/>
          </a:ln>
        </p:spPr>
      </p:pic>
      <p:sp>
        <p:nvSpPr>
          <p:cNvPr id="226" name="Google Shape;226;p33"/>
          <p:cNvSpPr txBox="1"/>
          <p:nvPr/>
        </p:nvSpPr>
        <p:spPr>
          <a:xfrm>
            <a:off x="4871481" y="5686159"/>
            <a:ext cx="3414356"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10"/>
              </a:rPr>
              <a:t>Tobias Weigel</a:t>
            </a:r>
            <a:r>
              <a:rPr lang="en" sz="1200" b="1" u="sng" dirty="0">
                <a:solidFill>
                  <a:schemeClr val="hlink"/>
                </a:solidFill>
                <a:latin typeface="Calibri"/>
                <a:ea typeface="Calibri"/>
                <a:cs typeface="Calibri"/>
                <a:sym typeface="Calibri"/>
              </a:rPr>
              <a:t>*</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German Climate Computing Center</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Germany</a:t>
            </a:r>
          </a:p>
          <a:p>
            <a:pPr marL="25400">
              <a:buClr>
                <a:schemeClr val="dk1"/>
              </a:buClr>
              <a:buSzPts val="1200"/>
            </a:pPr>
            <a:r>
              <a:rPr lang="en" sz="1200" i="1" dirty="0">
                <a:solidFill>
                  <a:schemeClr val="dk1"/>
                </a:solidFill>
                <a:latin typeface="Calibri"/>
                <a:ea typeface="Arial"/>
                <a:cs typeface="Calibri"/>
                <a:sym typeface="Calibri"/>
              </a:rPr>
              <a:t>*Former member</a:t>
            </a:r>
            <a:endParaRPr sz="1200" i="1" dirty="0">
              <a:solidFill>
                <a:srgbClr val="000000"/>
              </a:solidFill>
              <a:latin typeface="Arial"/>
              <a:ea typeface="Arial"/>
              <a:cs typeface="Arial"/>
              <a:sym typeface="Arial"/>
            </a:endParaRPr>
          </a:p>
        </p:txBody>
      </p:sp>
      <p:pic>
        <p:nvPicPr>
          <p:cNvPr id="227" name="Google Shape;227;p33" descr="Photo Andreas Rauber"/>
          <p:cNvPicPr preferRelativeResize="0"/>
          <p:nvPr/>
        </p:nvPicPr>
        <p:blipFill rotWithShape="1">
          <a:blip r:embed="rId11">
            <a:alphaModFix/>
          </a:blip>
          <a:srcRect t="14578" b="20570"/>
          <a:stretch/>
        </p:blipFill>
        <p:spPr>
          <a:xfrm>
            <a:off x="4070697" y="1709885"/>
            <a:ext cx="764567" cy="739800"/>
          </a:xfrm>
          <a:prstGeom prst="rect">
            <a:avLst/>
          </a:prstGeom>
          <a:noFill/>
          <a:ln>
            <a:noFill/>
          </a:ln>
        </p:spPr>
      </p:pic>
      <p:pic>
        <p:nvPicPr>
          <p:cNvPr id="228" name="Google Shape;228;p33"/>
          <p:cNvPicPr preferRelativeResize="0"/>
          <p:nvPr/>
        </p:nvPicPr>
        <p:blipFill rotWithShape="1">
          <a:blip r:embed="rId12">
            <a:alphaModFix/>
          </a:blip>
          <a:srcRect/>
          <a:stretch/>
        </p:blipFill>
        <p:spPr>
          <a:xfrm>
            <a:off x="7250695" y="827079"/>
            <a:ext cx="1718146" cy="657695"/>
          </a:xfrm>
          <a:prstGeom prst="rect">
            <a:avLst/>
          </a:prstGeom>
          <a:noFill/>
          <a:ln>
            <a:noFill/>
          </a:ln>
          <a:effectLst>
            <a:outerShdw blurRad="292100" dist="139700" dir="2700000" algn="tl" rotWithShape="0">
              <a:srgbClr val="333333">
                <a:alpha val="64313"/>
              </a:srgbClr>
            </a:outerShdw>
          </a:effectLst>
        </p:spPr>
      </p:pic>
      <p:pic>
        <p:nvPicPr>
          <p:cNvPr id="229" name="Google Shape;229;p33"/>
          <p:cNvPicPr preferRelativeResize="0"/>
          <p:nvPr/>
        </p:nvPicPr>
        <p:blipFill rotWithShape="1">
          <a:blip r:embed="rId13">
            <a:alphaModFix/>
          </a:blip>
          <a:srcRect/>
          <a:stretch/>
        </p:blipFill>
        <p:spPr>
          <a:xfrm>
            <a:off x="258635" y="924835"/>
            <a:ext cx="741019" cy="741019"/>
          </a:xfrm>
          <a:prstGeom prst="rect">
            <a:avLst/>
          </a:prstGeom>
          <a:noFill/>
          <a:ln>
            <a:noFill/>
          </a:ln>
        </p:spPr>
      </p:pic>
      <p:sp>
        <p:nvSpPr>
          <p:cNvPr id="230" name="Google Shape;230;p33"/>
          <p:cNvSpPr txBox="1"/>
          <p:nvPr/>
        </p:nvSpPr>
        <p:spPr>
          <a:xfrm>
            <a:off x="1092371" y="917116"/>
            <a:ext cx="265800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14"/>
              </a:rPr>
              <a:t>Mark Allen</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Strasbourg Astronomical Data Centre</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France</a:t>
            </a:r>
            <a:endParaRPr sz="1200" dirty="0">
              <a:solidFill>
                <a:srgbClr val="000000"/>
              </a:solidFill>
              <a:latin typeface="Arial"/>
              <a:ea typeface="Arial"/>
              <a:cs typeface="Arial"/>
              <a:sym typeface="Arial"/>
            </a:endParaRPr>
          </a:p>
        </p:txBody>
      </p:sp>
      <p:pic>
        <p:nvPicPr>
          <p:cNvPr id="231" name="Google Shape;231;p33"/>
          <p:cNvPicPr preferRelativeResize="0"/>
          <p:nvPr/>
        </p:nvPicPr>
        <p:blipFill rotWithShape="1">
          <a:blip r:embed="rId15">
            <a:alphaModFix/>
          </a:blip>
          <a:srcRect/>
          <a:stretch/>
        </p:blipFill>
        <p:spPr>
          <a:xfrm>
            <a:off x="270173" y="1710388"/>
            <a:ext cx="739800" cy="739800"/>
          </a:xfrm>
          <a:prstGeom prst="rect">
            <a:avLst/>
          </a:prstGeom>
          <a:noFill/>
          <a:ln>
            <a:noFill/>
          </a:ln>
        </p:spPr>
      </p:pic>
      <p:sp>
        <p:nvSpPr>
          <p:cNvPr id="232" name="Google Shape;232;p33"/>
          <p:cNvSpPr txBox="1"/>
          <p:nvPr/>
        </p:nvSpPr>
        <p:spPr>
          <a:xfrm>
            <a:off x="1108860" y="1786691"/>
            <a:ext cx="265800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16"/>
              </a:rPr>
              <a:t>Isabel Bernal</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DIGITAL.CSIC</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Spain</a:t>
            </a:r>
            <a:endParaRPr sz="1200" dirty="0">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17">
            <a:alphaModFix/>
          </a:blip>
          <a:srcRect/>
          <a:stretch/>
        </p:blipFill>
        <p:spPr>
          <a:xfrm>
            <a:off x="252015" y="3324890"/>
            <a:ext cx="739800" cy="739800"/>
          </a:xfrm>
          <a:prstGeom prst="rect">
            <a:avLst/>
          </a:prstGeom>
          <a:noFill/>
          <a:ln>
            <a:noFill/>
          </a:ln>
        </p:spPr>
      </p:pic>
      <p:pic>
        <p:nvPicPr>
          <p:cNvPr id="234" name="Google Shape;234;p33"/>
          <p:cNvPicPr preferRelativeResize="0"/>
          <p:nvPr/>
        </p:nvPicPr>
        <p:blipFill rotWithShape="1">
          <a:blip r:embed="rId18">
            <a:alphaModFix/>
          </a:blip>
          <a:srcRect/>
          <a:stretch/>
        </p:blipFill>
        <p:spPr>
          <a:xfrm>
            <a:off x="259597" y="5712740"/>
            <a:ext cx="739800" cy="739800"/>
          </a:xfrm>
          <a:prstGeom prst="rect">
            <a:avLst/>
          </a:prstGeom>
          <a:noFill/>
          <a:ln>
            <a:noFill/>
          </a:ln>
        </p:spPr>
      </p:pic>
      <p:sp>
        <p:nvSpPr>
          <p:cNvPr id="235" name="Google Shape;235;p33"/>
          <p:cNvSpPr txBox="1"/>
          <p:nvPr/>
        </p:nvSpPr>
        <p:spPr>
          <a:xfrm>
            <a:off x="1099866" y="5806627"/>
            <a:ext cx="283664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19"/>
              </a:rPr>
              <a:t>Maria Johnsson </a:t>
            </a:r>
            <a:endParaRPr sz="1200" b="1" dirty="0">
              <a:solidFill>
                <a:schemeClr val="dk1"/>
              </a:solidFill>
              <a:latin typeface="Calibri"/>
              <a:ea typeface="Calibri"/>
              <a:cs typeface="Calibri"/>
              <a:sym typeface="Calibri"/>
            </a:endParaRPr>
          </a:p>
          <a:p>
            <a:pPr marL="228600" indent="-203200">
              <a:buClr>
                <a:schemeClr val="dk1"/>
              </a:buClr>
              <a:buSzPts val="1200"/>
              <a:buFont typeface="Calibri"/>
              <a:buChar char="•"/>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Lund University</a:t>
            </a:r>
            <a:endParaRPr sz="1200" dirty="0">
              <a:solidFill>
                <a:srgbClr val="000000"/>
              </a:solidFill>
              <a:latin typeface="Arial"/>
              <a:ea typeface="Arial"/>
              <a:cs typeface="Arial"/>
              <a:sym typeface="Arial"/>
            </a:endParaRPr>
          </a:p>
          <a:p>
            <a:pPr marL="228600" indent="-203200">
              <a:buClr>
                <a:schemeClr val="dk1"/>
              </a:buClr>
              <a:buSzPts val="1200"/>
              <a:buFont typeface="Calibri"/>
              <a:buChar char="•"/>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Sweden</a:t>
            </a:r>
            <a:endParaRPr sz="1200" dirty="0">
              <a:solidFill>
                <a:srgbClr val="000000"/>
              </a:solidFill>
              <a:latin typeface="Arial"/>
              <a:ea typeface="Arial"/>
              <a:cs typeface="Arial"/>
              <a:sym typeface="Arial"/>
            </a:endParaRPr>
          </a:p>
        </p:txBody>
      </p:sp>
      <p:pic>
        <p:nvPicPr>
          <p:cNvPr id="236" name="Google Shape;236;p33"/>
          <p:cNvPicPr preferRelativeResize="0"/>
          <p:nvPr/>
        </p:nvPicPr>
        <p:blipFill rotWithShape="1">
          <a:blip r:embed="rId20">
            <a:alphaModFix/>
          </a:blip>
          <a:srcRect/>
          <a:stretch/>
        </p:blipFill>
        <p:spPr>
          <a:xfrm>
            <a:off x="4054321" y="905446"/>
            <a:ext cx="739800" cy="739800"/>
          </a:xfrm>
          <a:prstGeom prst="rect">
            <a:avLst/>
          </a:prstGeom>
          <a:noFill/>
          <a:ln>
            <a:noFill/>
          </a:ln>
        </p:spPr>
      </p:pic>
      <p:sp>
        <p:nvSpPr>
          <p:cNvPr id="237" name="Google Shape;237;p33"/>
          <p:cNvSpPr txBox="1"/>
          <p:nvPr/>
        </p:nvSpPr>
        <p:spPr>
          <a:xfrm>
            <a:off x="4858243" y="951758"/>
            <a:ext cx="3187403" cy="605164"/>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21"/>
              </a:rPr>
              <a:t>Eetu Mäkelä</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University of Helsinki</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Finland </a:t>
            </a:r>
            <a:endParaRPr sz="1200" dirty="0">
              <a:solidFill>
                <a:srgbClr val="000000"/>
              </a:solidFill>
              <a:latin typeface="Arial"/>
              <a:ea typeface="Arial"/>
              <a:cs typeface="Arial"/>
              <a:sym typeface="Arial"/>
            </a:endParaRPr>
          </a:p>
        </p:txBody>
      </p:sp>
      <p:pic>
        <p:nvPicPr>
          <p:cNvPr id="238" name="Google Shape;238;p33"/>
          <p:cNvPicPr preferRelativeResize="0"/>
          <p:nvPr/>
        </p:nvPicPr>
        <p:blipFill rotWithShape="1">
          <a:blip r:embed="rId22">
            <a:alphaModFix/>
          </a:blip>
          <a:srcRect/>
          <a:stretch/>
        </p:blipFill>
        <p:spPr>
          <a:xfrm>
            <a:off x="4088432" y="3319816"/>
            <a:ext cx="739800" cy="739800"/>
          </a:xfrm>
          <a:prstGeom prst="rect">
            <a:avLst/>
          </a:prstGeom>
          <a:noFill/>
          <a:ln>
            <a:noFill/>
          </a:ln>
        </p:spPr>
      </p:pic>
      <p:sp>
        <p:nvSpPr>
          <p:cNvPr id="239" name="Google Shape;239;p33"/>
          <p:cNvSpPr txBox="1"/>
          <p:nvPr/>
        </p:nvSpPr>
        <p:spPr>
          <a:xfrm>
            <a:off x="4887970" y="3343830"/>
            <a:ext cx="309676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23"/>
              </a:rPr>
              <a:t>Barbara Sierman</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Digital Preservation</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Netherlands </a:t>
            </a:r>
            <a:endParaRPr sz="1200" dirty="0">
              <a:solidFill>
                <a:srgbClr val="000000"/>
              </a:solidFill>
              <a:latin typeface="Arial"/>
              <a:ea typeface="Arial"/>
              <a:cs typeface="Arial"/>
              <a:sym typeface="Arial"/>
            </a:endParaRPr>
          </a:p>
        </p:txBody>
      </p:sp>
      <p:pic>
        <p:nvPicPr>
          <p:cNvPr id="240" name="Google Shape;240;p33"/>
          <p:cNvPicPr preferRelativeResize="0"/>
          <p:nvPr/>
        </p:nvPicPr>
        <p:blipFill rotWithShape="1">
          <a:blip r:embed="rId24">
            <a:alphaModFix/>
          </a:blip>
          <a:srcRect/>
          <a:stretch/>
        </p:blipFill>
        <p:spPr>
          <a:xfrm>
            <a:off x="4099781" y="4149504"/>
            <a:ext cx="739800" cy="739800"/>
          </a:xfrm>
          <a:prstGeom prst="rect">
            <a:avLst/>
          </a:prstGeom>
          <a:noFill/>
          <a:ln>
            <a:noFill/>
          </a:ln>
        </p:spPr>
      </p:pic>
      <p:sp>
        <p:nvSpPr>
          <p:cNvPr id="241" name="Google Shape;241;p33"/>
          <p:cNvSpPr txBox="1"/>
          <p:nvPr/>
        </p:nvSpPr>
        <p:spPr>
          <a:xfrm>
            <a:off x="4887970" y="4059616"/>
            <a:ext cx="3096760" cy="919575"/>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600"/>
            </a:pPr>
            <a:r>
              <a:rPr lang="en" sz="1200" b="1" u="sng" dirty="0">
                <a:solidFill>
                  <a:schemeClr val="hlink"/>
                </a:solidFill>
                <a:latin typeface="Calibri"/>
                <a:ea typeface="Calibri"/>
                <a:cs typeface="Calibri"/>
                <a:sym typeface="Calibri"/>
                <a:hlinkClick r:id="rId25"/>
              </a:rPr>
              <a:t>Eefke Smit</a:t>
            </a:r>
            <a:endParaRPr sz="1200" b="1" dirty="0">
              <a:solidFill>
                <a:schemeClr val="dk1"/>
              </a:solidFill>
              <a:latin typeface="Calibri"/>
              <a:ea typeface="Calibri"/>
              <a:cs typeface="Calibri"/>
              <a:sym typeface="Calibri"/>
            </a:endParaRPr>
          </a:p>
          <a:p>
            <a:pPr marL="25400">
              <a:buClr>
                <a:schemeClr val="dk1"/>
              </a:buClr>
              <a:buSzPts val="1200"/>
            </a:pPr>
            <a:r>
              <a:rPr lang="en" sz="1200" b="1" dirty="0">
                <a:solidFill>
                  <a:schemeClr val="dk1"/>
                </a:solidFill>
                <a:latin typeface="Calibri"/>
                <a:ea typeface="Calibri"/>
                <a:cs typeface="Calibri"/>
                <a:sym typeface="Calibri"/>
              </a:rPr>
              <a:t>Affiliation:</a:t>
            </a:r>
            <a:r>
              <a:rPr lang="en" sz="1200" dirty="0">
                <a:solidFill>
                  <a:schemeClr val="dk1"/>
                </a:solidFill>
                <a:latin typeface="Calibri"/>
                <a:ea typeface="Calibri"/>
                <a:cs typeface="Calibri"/>
                <a:sym typeface="Calibri"/>
              </a:rPr>
              <a:t> International Association of STM Publishers</a:t>
            </a:r>
            <a:endParaRPr sz="1200" dirty="0">
              <a:solidFill>
                <a:srgbClr val="000000"/>
              </a:solidFill>
              <a:latin typeface="Arial"/>
              <a:ea typeface="Arial"/>
              <a:cs typeface="Arial"/>
              <a:sym typeface="Arial"/>
            </a:endParaRPr>
          </a:p>
          <a:p>
            <a:pPr marL="25400">
              <a:buClr>
                <a:schemeClr val="dk1"/>
              </a:buClr>
              <a:buSzPts val="1200"/>
            </a:pPr>
            <a:r>
              <a:rPr lang="en" sz="1200" b="1" dirty="0">
                <a:solidFill>
                  <a:schemeClr val="dk1"/>
                </a:solidFill>
                <a:latin typeface="Calibri"/>
                <a:ea typeface="Calibri"/>
                <a:cs typeface="Calibri"/>
                <a:sym typeface="Calibri"/>
              </a:rPr>
              <a:t>Country:</a:t>
            </a:r>
            <a:r>
              <a:rPr lang="en" sz="1200" dirty="0">
                <a:solidFill>
                  <a:schemeClr val="dk1"/>
                </a:solidFill>
                <a:latin typeface="Calibri"/>
                <a:ea typeface="Calibri"/>
                <a:cs typeface="Calibri"/>
                <a:sym typeface="Calibri"/>
              </a:rPr>
              <a:t> Netherlands </a:t>
            </a:r>
            <a:endParaRPr sz="1200" dirty="0">
              <a:solidFill>
                <a:srgbClr val="000000"/>
              </a:solidFill>
              <a:latin typeface="Arial"/>
              <a:ea typeface="Arial"/>
              <a:cs typeface="Arial"/>
              <a:sym typeface="Arial"/>
            </a:endParaRPr>
          </a:p>
        </p:txBody>
      </p:sp>
      <p:pic>
        <p:nvPicPr>
          <p:cNvPr id="1026" name="Picture 2" descr="https://www.fairsfair.eu/sites/default/files/styles/photo_responsive/public/colina.png?itok=7Cdux30i">
            <a:extLst>
              <a:ext uri="{FF2B5EF4-FFF2-40B4-BE49-F238E27FC236}">
                <a16:creationId xmlns:a16="http://schemas.microsoft.com/office/drawing/2014/main" id="{DDA965F6-E375-154E-B660-259836CFB78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7004" y="2494436"/>
            <a:ext cx="736418" cy="73641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DDD4BC5F-982D-7A4A-8718-D5E67DA85FBC}"/>
              </a:ext>
            </a:extLst>
          </p:cNvPr>
          <p:cNvSpPr/>
          <p:nvPr/>
        </p:nvSpPr>
        <p:spPr>
          <a:xfrm>
            <a:off x="1071028" y="2544332"/>
            <a:ext cx="4572000" cy="646331"/>
          </a:xfrm>
          <a:prstGeom prst="rect">
            <a:avLst/>
          </a:prstGeom>
        </p:spPr>
        <p:txBody>
          <a:bodyPr>
            <a:spAutoFit/>
          </a:bodyPr>
          <a:lstStyle/>
          <a:p>
            <a:r>
              <a:rPr lang="it-IT" sz="1200" b="1" dirty="0">
                <a:hlinkClick r:id="rId27"/>
              </a:rPr>
              <a:t>Antica Culina</a:t>
            </a:r>
            <a:endParaRPr lang="it-IT" sz="1200" b="1" dirty="0"/>
          </a:p>
          <a:p>
            <a:r>
              <a:rPr lang="it-IT" sz="1200" b="1" dirty="0" err="1"/>
              <a:t>Affiliation</a:t>
            </a:r>
            <a:r>
              <a:rPr lang="it-IT" sz="1200" b="1" dirty="0"/>
              <a:t>:</a:t>
            </a:r>
            <a:r>
              <a:rPr lang="it-IT" sz="1200" dirty="0"/>
              <a:t> Netherlands </a:t>
            </a:r>
            <a:r>
              <a:rPr lang="it-IT" sz="1200" dirty="0" err="1"/>
              <a:t>Institute</a:t>
            </a:r>
            <a:r>
              <a:rPr lang="it-IT" sz="1200" dirty="0"/>
              <a:t> of </a:t>
            </a:r>
            <a:r>
              <a:rPr lang="it-IT" sz="1200" dirty="0" err="1"/>
              <a:t>Ecology</a:t>
            </a:r>
            <a:br>
              <a:rPr lang="it-IT" sz="1200" dirty="0"/>
            </a:br>
            <a:r>
              <a:rPr lang="it-IT" sz="1200" b="1" dirty="0"/>
              <a:t>Country:</a:t>
            </a:r>
            <a:r>
              <a:rPr lang="it-IT" sz="1200" dirty="0"/>
              <a:t> Netherlands</a:t>
            </a:r>
          </a:p>
        </p:txBody>
      </p:sp>
      <p:pic>
        <p:nvPicPr>
          <p:cNvPr id="1028" name="Picture 4" descr="https://www.fairsfair.eu/sites/default/files/styles/photo_responsive/public/sandro-fiori.png?itok=0RJRl4hv">
            <a:extLst>
              <a:ext uri="{FF2B5EF4-FFF2-40B4-BE49-F238E27FC236}">
                <a16:creationId xmlns:a16="http://schemas.microsoft.com/office/drawing/2014/main" id="{B90F4450-DB2B-7748-A2A3-65C3FE4FD78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8244" y="4165280"/>
            <a:ext cx="713444" cy="71344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CEF64FA0-C41E-8048-867A-B129158E481F}"/>
              </a:ext>
            </a:extLst>
          </p:cNvPr>
          <p:cNvSpPr/>
          <p:nvPr/>
        </p:nvSpPr>
        <p:spPr>
          <a:xfrm>
            <a:off x="1122878" y="4173731"/>
            <a:ext cx="2215541" cy="646331"/>
          </a:xfrm>
          <a:prstGeom prst="rect">
            <a:avLst/>
          </a:prstGeom>
        </p:spPr>
        <p:txBody>
          <a:bodyPr wrap="square">
            <a:spAutoFit/>
          </a:bodyPr>
          <a:lstStyle/>
          <a:p>
            <a:r>
              <a:rPr lang="it-IT" sz="1200" b="1" dirty="0">
                <a:hlinkClick r:id="rId29"/>
              </a:rPr>
              <a:t>Sandro Fiore</a:t>
            </a:r>
            <a:endParaRPr lang="it-IT" sz="1200" b="1" dirty="0"/>
          </a:p>
          <a:p>
            <a:r>
              <a:rPr lang="it-IT" sz="1200" b="1" dirty="0" err="1"/>
              <a:t>Affiliation</a:t>
            </a:r>
            <a:r>
              <a:rPr lang="it-IT" sz="1200" b="1" dirty="0"/>
              <a:t>:</a:t>
            </a:r>
            <a:r>
              <a:rPr lang="it-IT" sz="1200" dirty="0"/>
              <a:t> </a:t>
            </a:r>
            <a:r>
              <a:rPr lang="it-IT" sz="1200" dirty="0" err="1"/>
              <a:t>University</a:t>
            </a:r>
            <a:r>
              <a:rPr lang="it-IT" sz="1200" dirty="0"/>
              <a:t> of Trento</a:t>
            </a:r>
            <a:br>
              <a:rPr lang="it-IT" sz="1200" dirty="0"/>
            </a:br>
            <a:r>
              <a:rPr lang="it-IT" sz="1200" b="1" dirty="0"/>
              <a:t>Country:</a:t>
            </a:r>
            <a:r>
              <a:rPr lang="it-IT" sz="1200" dirty="0"/>
              <a:t> </a:t>
            </a:r>
            <a:r>
              <a:rPr lang="it-IT" sz="1200" dirty="0" err="1"/>
              <a:t>Italy</a:t>
            </a:r>
            <a:endParaRPr lang="it-IT" sz="1200" dirty="0"/>
          </a:p>
        </p:txBody>
      </p:sp>
      <p:pic>
        <p:nvPicPr>
          <p:cNvPr id="1030" name="Picture 6" descr="https://www.fairsfair.eu/sites/default/files/styles/photo_responsive/public/hannes.jpg?itok=4hQF0iQo">
            <a:extLst>
              <a:ext uri="{FF2B5EF4-FFF2-40B4-BE49-F238E27FC236}">
                <a16:creationId xmlns:a16="http://schemas.microsoft.com/office/drawing/2014/main" id="{006E7166-C97E-3F4A-9500-425C6DD1F7C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95464" y="4940108"/>
            <a:ext cx="732768" cy="73276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AD6EE8E1-9103-1943-BCA4-22E9429B28C7}"/>
              </a:ext>
            </a:extLst>
          </p:cNvPr>
          <p:cNvSpPr/>
          <p:nvPr/>
        </p:nvSpPr>
        <p:spPr>
          <a:xfrm>
            <a:off x="4887970" y="4971519"/>
            <a:ext cx="3553503" cy="646331"/>
          </a:xfrm>
          <a:prstGeom prst="rect">
            <a:avLst/>
          </a:prstGeom>
        </p:spPr>
        <p:txBody>
          <a:bodyPr wrap="square">
            <a:spAutoFit/>
          </a:bodyPr>
          <a:lstStyle/>
          <a:p>
            <a:r>
              <a:rPr lang="it-IT" sz="1200" b="1" dirty="0">
                <a:hlinkClick r:id="rId31"/>
              </a:rPr>
              <a:t>Hannes Thiemann</a:t>
            </a:r>
            <a:endParaRPr lang="it-IT" sz="1200" b="1" dirty="0"/>
          </a:p>
          <a:p>
            <a:r>
              <a:rPr lang="it-IT" sz="1200" b="1" dirty="0" err="1"/>
              <a:t>Affiliation</a:t>
            </a:r>
            <a:r>
              <a:rPr lang="it-IT" sz="1200" b="1" dirty="0"/>
              <a:t>:</a:t>
            </a:r>
            <a:r>
              <a:rPr lang="it-IT" sz="1200" dirty="0"/>
              <a:t> </a:t>
            </a:r>
            <a:r>
              <a:rPr lang="it-IT" sz="1200" dirty="0" err="1"/>
              <a:t>German</a:t>
            </a:r>
            <a:r>
              <a:rPr lang="it-IT" sz="1200" dirty="0"/>
              <a:t> </a:t>
            </a:r>
            <a:r>
              <a:rPr lang="it-IT" sz="1200" dirty="0" err="1"/>
              <a:t>Climate</a:t>
            </a:r>
            <a:r>
              <a:rPr lang="it-IT" sz="1200" dirty="0"/>
              <a:t> Computing Centre (DKRZ)</a:t>
            </a:r>
            <a:br>
              <a:rPr lang="it-IT" sz="1200" dirty="0"/>
            </a:br>
            <a:r>
              <a:rPr lang="it-IT" sz="1200" b="1" dirty="0"/>
              <a:t>Country:</a:t>
            </a:r>
            <a:r>
              <a:rPr lang="it-IT" sz="1200" dirty="0"/>
              <a:t> Germany</a:t>
            </a:r>
          </a:p>
        </p:txBody>
      </p:sp>
    </p:spTree>
    <p:extLst>
      <p:ext uri="{BB962C8B-B14F-4D97-AF65-F5344CB8AC3E}">
        <p14:creationId xmlns:p14="http://schemas.microsoft.com/office/powerpoint/2010/main" val="286523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p:nvPr/>
        </p:nvSpPr>
        <p:spPr>
          <a:xfrm>
            <a:off x="675349" y="1764170"/>
            <a:ext cx="5936400" cy="1181025"/>
          </a:xfrm>
          <a:prstGeom prst="rect">
            <a:avLst/>
          </a:prstGeom>
          <a:solidFill>
            <a:srgbClr val="4470A7"/>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49" name="Google Shape;249;p34"/>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15</a:t>
            </a:fld>
            <a:endParaRPr/>
          </a:p>
        </p:txBody>
      </p:sp>
      <p:sp>
        <p:nvSpPr>
          <p:cNvPr id="3" name="Segnaposto contenuto 2">
            <a:extLst>
              <a:ext uri="{FF2B5EF4-FFF2-40B4-BE49-F238E27FC236}">
                <a16:creationId xmlns:a16="http://schemas.microsoft.com/office/drawing/2014/main" id="{B836FC6F-27A9-A24A-976C-2698998F29DB}"/>
              </a:ext>
            </a:extLst>
          </p:cNvPr>
          <p:cNvSpPr>
            <a:spLocks noGrp="1"/>
          </p:cNvSpPr>
          <p:nvPr>
            <p:ph idx="13"/>
          </p:nvPr>
        </p:nvSpPr>
        <p:spPr>
          <a:xfrm>
            <a:off x="628650" y="3435845"/>
            <a:ext cx="7886700" cy="2741117"/>
          </a:xfrm>
        </p:spPr>
        <p:txBody>
          <a:bodyPr>
            <a:normAutofit/>
          </a:bodyPr>
          <a:lstStyle/>
          <a:p>
            <a:r>
              <a:rPr lang="en-GB" dirty="0"/>
              <a:t>Maximise coordination &amp; minimise unnecessary overlap or duplication;</a:t>
            </a:r>
          </a:p>
          <a:p>
            <a:r>
              <a:rPr lang="en-GB" dirty="0"/>
              <a:t>Encourage the dovetailing of projects’ and actors’ activities with EOSC governance;</a:t>
            </a:r>
          </a:p>
          <a:p>
            <a:r>
              <a:rPr lang="en-GB" dirty="0"/>
              <a:t>Promote mechanisms to collaborate on turning FAIR into reality.</a:t>
            </a:r>
          </a:p>
          <a:p>
            <a:endParaRPr lang="en-GB" dirty="0"/>
          </a:p>
        </p:txBody>
      </p:sp>
      <p:sp>
        <p:nvSpPr>
          <p:cNvPr id="250" name="Google Shape;250;p34"/>
          <p:cNvSpPr/>
          <p:nvPr/>
        </p:nvSpPr>
        <p:spPr>
          <a:xfrm>
            <a:off x="7480277" y="3868856"/>
            <a:ext cx="1506000" cy="273600"/>
          </a:xfrm>
          <a:prstGeom prst="rect">
            <a:avLst/>
          </a:prstGeom>
          <a:noFill/>
          <a:ln>
            <a:noFill/>
          </a:ln>
        </p:spPr>
        <p:txBody>
          <a:bodyPr spcFirstLastPara="1" wrap="square" lIns="90000" tIns="45000" rIns="90000" bIns="45000" anchor="t" anchorCtr="0">
            <a:noAutofit/>
          </a:bodyPr>
          <a:lstStyle/>
          <a:p>
            <a:pPr algn="r">
              <a:buClr>
                <a:srgbClr val="000000"/>
              </a:buClr>
              <a:buSzPts val="1000"/>
            </a:pPr>
            <a:r>
              <a:rPr lang="en" sz="1000">
                <a:solidFill>
                  <a:srgbClr val="FFFFFF"/>
                </a:solidFill>
                <a:latin typeface="Arial"/>
                <a:ea typeface="Arial"/>
                <a:cs typeface="Arial"/>
                <a:sym typeface="Arial"/>
              </a:rPr>
              <a:t>© Marjan Grootveld</a:t>
            </a:r>
            <a:endParaRPr sz="1000">
              <a:solidFill>
                <a:srgbClr val="FFFFFF"/>
              </a:solidFill>
              <a:latin typeface="Arial"/>
              <a:ea typeface="Arial"/>
              <a:cs typeface="Arial"/>
              <a:sym typeface="Arial"/>
            </a:endParaRPr>
          </a:p>
        </p:txBody>
      </p:sp>
      <p:sp>
        <p:nvSpPr>
          <p:cNvPr id="252" name="Google Shape;252;p34"/>
          <p:cNvSpPr txBox="1"/>
          <p:nvPr/>
        </p:nvSpPr>
        <p:spPr>
          <a:xfrm>
            <a:off x="898999" y="1857545"/>
            <a:ext cx="5489100" cy="994275"/>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000" dirty="0">
                <a:solidFill>
                  <a:srgbClr val="FFFFFF"/>
                </a:solidFill>
                <a:latin typeface="Calibri"/>
                <a:ea typeface="Calibri"/>
                <a:cs typeface="Calibri"/>
                <a:sym typeface="Calibri"/>
              </a:rPr>
              <a:t>Establishing a dialogue among the various projects and actors in the EOSC Ecosystem whose work touches on FAIR in order to:</a:t>
            </a:r>
            <a:endParaRPr sz="2000" dirty="0">
              <a:solidFill>
                <a:srgbClr val="FFFFFF"/>
              </a:solidFill>
              <a:latin typeface="Calibri"/>
              <a:ea typeface="Calibri"/>
              <a:cs typeface="Calibri"/>
              <a:sym typeface="Calibri"/>
            </a:endParaRPr>
          </a:p>
        </p:txBody>
      </p:sp>
      <p:pic>
        <p:nvPicPr>
          <p:cNvPr id="253" name="Google Shape;253;p34"/>
          <p:cNvPicPr preferRelativeResize="0"/>
          <p:nvPr/>
        </p:nvPicPr>
        <p:blipFill rotWithShape="1">
          <a:blip r:embed="rId3">
            <a:alphaModFix/>
          </a:blip>
          <a:srcRect l="10065" t="10597" r="12915" b="12883"/>
          <a:stretch/>
        </p:blipFill>
        <p:spPr>
          <a:xfrm>
            <a:off x="6944349" y="1524911"/>
            <a:ext cx="1494862" cy="1485095"/>
          </a:xfrm>
          <a:prstGeom prst="rect">
            <a:avLst/>
          </a:prstGeom>
          <a:noFill/>
          <a:ln>
            <a:noFill/>
          </a:ln>
        </p:spPr>
      </p:pic>
      <p:pic>
        <p:nvPicPr>
          <p:cNvPr id="254" name="Google Shape;254;p34"/>
          <p:cNvPicPr preferRelativeResize="0"/>
          <p:nvPr/>
        </p:nvPicPr>
        <p:blipFill rotWithShape="1">
          <a:blip r:embed="rId4">
            <a:alphaModFix/>
          </a:blip>
          <a:srcRect/>
          <a:stretch/>
        </p:blipFill>
        <p:spPr>
          <a:xfrm>
            <a:off x="759127" y="731976"/>
            <a:ext cx="4204700" cy="994275"/>
          </a:xfrm>
          <a:prstGeom prst="rect">
            <a:avLst/>
          </a:prstGeom>
          <a:noFill/>
          <a:ln>
            <a:noFill/>
          </a:ln>
        </p:spPr>
      </p:pic>
    </p:spTree>
    <p:extLst>
      <p:ext uri="{BB962C8B-B14F-4D97-AF65-F5344CB8AC3E}">
        <p14:creationId xmlns:p14="http://schemas.microsoft.com/office/powerpoint/2010/main" val="279841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5"/>
          <p:cNvPicPr preferRelativeResize="0"/>
          <p:nvPr/>
        </p:nvPicPr>
        <p:blipFill rotWithShape="1">
          <a:blip r:embed="rId3">
            <a:alphaModFix/>
          </a:blip>
          <a:srcRect/>
          <a:stretch/>
        </p:blipFill>
        <p:spPr>
          <a:xfrm>
            <a:off x="623887" y="1371865"/>
            <a:ext cx="7761829" cy="4962028"/>
          </a:xfrm>
          <a:prstGeom prst="rect">
            <a:avLst/>
          </a:prstGeom>
          <a:noFill/>
          <a:ln>
            <a:noFill/>
          </a:ln>
        </p:spPr>
      </p:pic>
      <p:sp>
        <p:nvSpPr>
          <p:cNvPr id="261" name="Google Shape;261;p35"/>
          <p:cNvSpPr/>
          <p:nvPr/>
        </p:nvSpPr>
        <p:spPr>
          <a:xfrm>
            <a:off x="2137558" y="979450"/>
            <a:ext cx="6722750" cy="392415"/>
          </a:xfrm>
          <a:prstGeom prst="rect">
            <a:avLst/>
          </a:prstGeom>
          <a:noFill/>
          <a:ln>
            <a:noFill/>
          </a:ln>
        </p:spPr>
        <p:txBody>
          <a:bodyPr spcFirstLastPara="1" wrap="square" lIns="91425" tIns="45700" rIns="91425" bIns="45700" anchor="t" anchorCtr="0">
            <a:noAutofit/>
          </a:bodyPr>
          <a:lstStyle/>
          <a:p>
            <a:pPr algn="ctr"/>
            <a:endParaRPr dirty="0"/>
          </a:p>
        </p:txBody>
      </p:sp>
      <p:sp>
        <p:nvSpPr>
          <p:cNvPr id="2" name="Titolo 1">
            <a:extLst>
              <a:ext uri="{FF2B5EF4-FFF2-40B4-BE49-F238E27FC236}">
                <a16:creationId xmlns:a16="http://schemas.microsoft.com/office/drawing/2014/main" id="{F92FCC36-97FC-8242-91C8-50CE3D490B02}"/>
              </a:ext>
            </a:extLst>
          </p:cNvPr>
          <p:cNvSpPr>
            <a:spLocks noGrp="1"/>
          </p:cNvSpPr>
          <p:nvPr>
            <p:ph type="title"/>
          </p:nvPr>
        </p:nvSpPr>
        <p:spPr/>
        <p:txBody>
          <a:bodyPr anchor="t">
            <a:normAutofit fontScale="90000"/>
          </a:bodyPr>
          <a:lstStyle/>
          <a:p>
            <a:r>
              <a:rPr lang="en-GB" dirty="0"/>
              <a:t>Primary stakeholders in the EOSC Ecosystem</a:t>
            </a:r>
          </a:p>
        </p:txBody>
      </p:sp>
    </p:spTree>
    <p:extLst>
      <p:ext uri="{BB962C8B-B14F-4D97-AF65-F5344CB8AC3E}">
        <p14:creationId xmlns:p14="http://schemas.microsoft.com/office/powerpoint/2010/main" val="40516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r>
              <a:rPr lang="en"/>
              <a:t>2nd Synchronisation Force Workshop </a:t>
            </a:r>
            <a:br>
              <a:rPr lang="en"/>
            </a:br>
            <a:r>
              <a:rPr lang="en" sz="1800"/>
              <a:t>Den Haag, The Netherlands 29 April 2020</a:t>
            </a:r>
            <a:endParaRPr/>
          </a:p>
        </p:txBody>
      </p:sp>
      <p:sp>
        <p:nvSpPr>
          <p:cNvPr id="269" name="Google Shape;269;p36"/>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17</a:t>
            </a:fld>
            <a:endParaRPr/>
          </a:p>
        </p:txBody>
      </p:sp>
      <p:sp>
        <p:nvSpPr>
          <p:cNvPr id="268" name="Google Shape;268;p36"/>
          <p:cNvSpPr txBox="1">
            <a:spLocks noGrp="1"/>
          </p:cNvSpPr>
          <p:nvPr>
            <p:ph idx="13"/>
          </p:nvPr>
        </p:nvSpPr>
        <p:spPr>
          <a:xfrm>
            <a:off x="282965" y="1862983"/>
            <a:ext cx="4066013" cy="4313979"/>
          </a:xfrm>
          <a:prstGeom prst="rect">
            <a:avLst/>
          </a:prstGeom>
          <a:noFill/>
          <a:ln>
            <a:noFill/>
          </a:ln>
        </p:spPr>
        <p:txBody>
          <a:bodyPr spcFirstLastPara="1" vert="horz" wrap="square" lIns="91425" tIns="45700" rIns="91425" bIns="45700" rtlCol="0" anchor="t" anchorCtr="0">
            <a:noAutofit/>
          </a:bodyPr>
          <a:lstStyle/>
          <a:p>
            <a:pPr marL="114300" indent="0">
              <a:buNone/>
            </a:pPr>
            <a:r>
              <a:rPr lang="en" sz="1800" dirty="0"/>
              <a:t>Ultimately held online between 29 April until 11 June 2020 as a series of eight sessions with EOSC Working Group representatives, partners in INFRAEOSC5 and ESFRI cluster projects, and members of the </a:t>
            </a:r>
            <a:r>
              <a:rPr lang="en" sz="1800" dirty="0" err="1"/>
              <a:t>FAIRsFAIR</a:t>
            </a:r>
            <a:r>
              <a:rPr lang="en" sz="1800" dirty="0"/>
              <a:t> European Group of FAIR Champions, the second workshop aimed to measure progress towards implementing the recommendations outlined in the Turning FAIR into Reality report.</a:t>
            </a:r>
            <a:endParaRPr sz="3200" dirty="0"/>
          </a:p>
          <a:p>
            <a:r>
              <a:rPr lang="en" sz="1800" u="sng" dirty="0">
                <a:solidFill>
                  <a:schemeClr val="hlink"/>
                </a:solidFill>
                <a:hlinkClick r:id="rId3"/>
              </a:rPr>
              <a:t>► Access the full suite of workshop recordings and presentations.</a:t>
            </a:r>
            <a:endParaRPr sz="1800" dirty="0"/>
          </a:p>
          <a:p>
            <a:r>
              <a:rPr lang="en" sz="1800" u="sng" dirty="0">
                <a:solidFill>
                  <a:schemeClr val="hlink"/>
                </a:solidFill>
                <a:hlinkClick r:id="rId4"/>
              </a:rPr>
              <a:t>► Read the full report</a:t>
            </a:r>
            <a:r>
              <a:rPr lang="en" sz="1800" dirty="0"/>
              <a:t> </a:t>
            </a:r>
            <a:endParaRPr sz="3200" dirty="0"/>
          </a:p>
          <a:p>
            <a:r>
              <a:rPr lang="en" sz="1800" u="sng" dirty="0">
                <a:solidFill>
                  <a:schemeClr val="hlink"/>
                </a:solidFill>
                <a:hlinkClick r:id="rId4"/>
              </a:rPr>
              <a:t>► </a:t>
            </a:r>
            <a:r>
              <a:rPr lang="en" sz="1800" dirty="0"/>
              <a:t> Read the </a:t>
            </a:r>
            <a:r>
              <a:rPr lang="en" sz="1800" u="sng" dirty="0">
                <a:solidFill>
                  <a:schemeClr val="hlink"/>
                </a:solidFill>
                <a:hlinkClick r:id="rId5"/>
              </a:rPr>
              <a:t>Summary Overview</a:t>
            </a:r>
            <a:endParaRPr sz="1800" dirty="0"/>
          </a:p>
          <a:p>
            <a:pPr marL="114300" indent="0">
              <a:buNone/>
            </a:pPr>
            <a:endParaRPr sz="1800" dirty="0"/>
          </a:p>
          <a:p>
            <a:pPr indent="-228600">
              <a:buNone/>
            </a:pPr>
            <a:endParaRPr sz="1800" dirty="0"/>
          </a:p>
        </p:txBody>
      </p:sp>
      <p:pic>
        <p:nvPicPr>
          <p:cNvPr id="270" name="Google Shape;270;p36"/>
          <p:cNvPicPr preferRelativeResize="0"/>
          <p:nvPr/>
        </p:nvPicPr>
        <p:blipFill rotWithShape="1">
          <a:blip r:embed="rId6">
            <a:alphaModFix/>
          </a:blip>
          <a:srcRect/>
          <a:stretch/>
        </p:blipFill>
        <p:spPr>
          <a:xfrm>
            <a:off x="4348975" y="1427356"/>
            <a:ext cx="4705815" cy="4928839"/>
          </a:xfrm>
          <a:prstGeom prst="rect">
            <a:avLst/>
          </a:prstGeom>
          <a:noFill/>
          <a:ln>
            <a:noFill/>
          </a:ln>
        </p:spPr>
      </p:pic>
    </p:spTree>
    <p:extLst>
      <p:ext uri="{BB962C8B-B14F-4D97-AF65-F5344CB8AC3E}">
        <p14:creationId xmlns:p14="http://schemas.microsoft.com/office/powerpoint/2010/main" val="996848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lgn="ctr">
              <a:lnSpc>
                <a:spcPct val="100000"/>
              </a:lnSpc>
            </a:pPr>
            <a:r>
              <a:rPr lang="en" sz="3820" dirty="0"/>
              <a:t>FAIR Practices: Semantics, Interoperability and Services</a:t>
            </a:r>
            <a:endParaRPr sz="3820" dirty="0"/>
          </a:p>
        </p:txBody>
      </p:sp>
      <p:sp>
        <p:nvSpPr>
          <p:cNvPr id="278" name="Google Shape;278;p37"/>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18</a:t>
            </a:fld>
            <a:endParaRPr/>
          </a:p>
        </p:txBody>
      </p:sp>
      <p:sp>
        <p:nvSpPr>
          <p:cNvPr id="277" name="Google Shape;277;p37"/>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lnSpc>
                <a:spcPct val="115000"/>
              </a:lnSpc>
              <a:spcBef>
                <a:spcPts val="0"/>
              </a:spcBef>
              <a:buNone/>
            </a:pPr>
            <a:r>
              <a:rPr lang="en" sz="1400" dirty="0" err="1">
                <a:latin typeface="Arial"/>
                <a:ea typeface="Arial"/>
                <a:cs typeface="Arial"/>
                <a:sym typeface="Arial"/>
              </a:rPr>
              <a:t>FAIRsFAIR</a:t>
            </a:r>
            <a:r>
              <a:rPr lang="en" sz="1400" dirty="0">
                <a:latin typeface="Arial"/>
                <a:ea typeface="Arial"/>
                <a:cs typeface="Arial"/>
                <a:sym typeface="Arial"/>
              </a:rPr>
              <a:t> is developing technologies that support semantic interoperability in a sustainable way to develop FAIR practices. </a:t>
            </a:r>
            <a:endParaRPr sz="1400" dirty="0">
              <a:latin typeface="Arial"/>
              <a:ea typeface="Arial"/>
              <a:cs typeface="Arial"/>
              <a:sym typeface="Arial"/>
            </a:endParaRPr>
          </a:p>
          <a:p>
            <a:pPr marL="0" indent="0">
              <a:lnSpc>
                <a:spcPct val="115000"/>
              </a:lnSpc>
              <a:spcBef>
                <a:spcPts val="0"/>
              </a:spcBef>
              <a:buNone/>
            </a:pPr>
            <a:endParaRPr sz="1400" dirty="0">
              <a:latin typeface="Arial"/>
              <a:ea typeface="Arial"/>
              <a:cs typeface="Arial"/>
              <a:sym typeface="Arial"/>
            </a:endParaRPr>
          </a:p>
          <a:p>
            <a:pPr marL="0" indent="0">
              <a:lnSpc>
                <a:spcPct val="115000"/>
              </a:lnSpc>
              <a:spcBef>
                <a:spcPts val="0"/>
              </a:spcBef>
              <a:buNone/>
            </a:pPr>
            <a:r>
              <a:rPr lang="en" sz="1400" dirty="0">
                <a:latin typeface="Arial"/>
                <a:ea typeface="Arial"/>
                <a:cs typeface="Arial"/>
                <a:sym typeface="Arial"/>
              </a:rPr>
              <a:t>The</a:t>
            </a:r>
            <a:r>
              <a:rPr lang="en" sz="1400" dirty="0">
                <a:uFill>
                  <a:noFill/>
                </a:uFill>
                <a:latin typeface="Arial"/>
                <a:ea typeface="Arial"/>
                <a:cs typeface="Arial"/>
                <a:sym typeface="Arial"/>
                <a:hlinkClick r:id="rId3"/>
              </a:rPr>
              <a:t> </a:t>
            </a:r>
            <a:r>
              <a:rPr lang="en" sz="1400" b="1"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2nd Report on FAIR requirements for persistence and interoperability</a:t>
            </a:r>
            <a:r>
              <a:rPr lang="en" sz="1400" dirty="0">
                <a:latin typeface="Arial"/>
                <a:ea typeface="Arial"/>
                <a:cs typeface="Arial"/>
                <a:sym typeface="Arial"/>
              </a:rPr>
              <a:t> builds on the</a:t>
            </a:r>
            <a:r>
              <a:rPr lang="en" sz="1400" dirty="0">
                <a:uFill>
                  <a:noFill/>
                </a:uFill>
                <a:latin typeface="Arial"/>
                <a:ea typeface="Arial"/>
                <a:cs typeface="Arial"/>
                <a:sym typeface="Arial"/>
                <a:hlinkClick r:id="rId4"/>
              </a:rPr>
              <a:t> </a:t>
            </a:r>
            <a:r>
              <a:rPr lang="en" sz="1400" u="sng"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landscaping exercise</a:t>
            </a:r>
            <a:r>
              <a:rPr lang="en" sz="1400" dirty="0">
                <a:latin typeface="Arial"/>
                <a:ea typeface="Arial"/>
                <a:cs typeface="Arial"/>
                <a:sym typeface="Arial"/>
              </a:rPr>
              <a:t> published in March 2020 which reviewed and documented the state of FAIR in the European scientific data ecosystem. The report identifies commonalities and possible gaps in semantic interoperability and the use of </a:t>
            </a:r>
            <a:r>
              <a:rPr lang="en" sz="1400" b="1" dirty="0">
                <a:latin typeface="Arial"/>
                <a:ea typeface="Arial"/>
                <a:cs typeface="Arial"/>
                <a:sym typeface="Arial"/>
              </a:rPr>
              <a:t>metadata and persistent identifiers</a:t>
            </a:r>
            <a:r>
              <a:rPr lang="en" sz="1400" dirty="0">
                <a:latin typeface="Arial"/>
                <a:ea typeface="Arial"/>
                <a:cs typeface="Arial"/>
                <a:sym typeface="Arial"/>
              </a:rPr>
              <a:t> across infrastructures. The new report has been written specifically for</a:t>
            </a:r>
            <a:r>
              <a:rPr lang="en" sz="1400" b="1" dirty="0">
                <a:latin typeface="Arial"/>
                <a:ea typeface="Arial"/>
                <a:cs typeface="Arial"/>
                <a:sym typeface="Arial"/>
              </a:rPr>
              <a:t> researchers, data stewards, and service providers,</a:t>
            </a:r>
            <a:r>
              <a:rPr lang="en" sz="1400" dirty="0">
                <a:latin typeface="Arial"/>
                <a:ea typeface="Arial"/>
                <a:cs typeface="Arial"/>
                <a:sym typeface="Arial"/>
              </a:rPr>
              <a:t> and is a guide to the use of PIDs, metadata, and semantic interoperability.</a:t>
            </a:r>
            <a:endParaRPr sz="1600" dirty="0">
              <a:latin typeface="Arial"/>
              <a:ea typeface="Arial"/>
              <a:cs typeface="Arial"/>
              <a:sym typeface="Arial"/>
            </a:endParaRPr>
          </a:p>
          <a:p>
            <a:pPr marL="0" indent="0">
              <a:lnSpc>
                <a:spcPct val="115000"/>
              </a:lnSpc>
              <a:spcBef>
                <a:spcPts val="1800"/>
              </a:spcBef>
              <a:buNone/>
            </a:pPr>
            <a:endParaRPr sz="1600" dirty="0">
              <a:latin typeface="Arial"/>
              <a:ea typeface="Arial"/>
              <a:cs typeface="Arial"/>
              <a:sym typeface="Arial"/>
            </a:endParaRPr>
          </a:p>
          <a:p>
            <a:pPr marL="0" indent="0">
              <a:lnSpc>
                <a:spcPct val="115000"/>
              </a:lnSpc>
              <a:spcBef>
                <a:spcPts val="1800"/>
              </a:spcBef>
              <a:buNone/>
            </a:pPr>
            <a:endParaRPr sz="1600" dirty="0">
              <a:latin typeface="Arial"/>
              <a:ea typeface="Arial"/>
              <a:cs typeface="Arial"/>
              <a:sym typeface="Arial"/>
            </a:endParaRPr>
          </a:p>
          <a:p>
            <a:pPr marL="0" indent="0">
              <a:lnSpc>
                <a:spcPct val="115000"/>
              </a:lnSpc>
              <a:spcBef>
                <a:spcPts val="1800"/>
              </a:spcBef>
              <a:buNone/>
            </a:pPr>
            <a:endParaRPr sz="1600" dirty="0">
              <a:latin typeface="Arial"/>
              <a:ea typeface="Arial"/>
              <a:cs typeface="Arial"/>
              <a:sym typeface="Arial"/>
            </a:endParaRPr>
          </a:p>
          <a:p>
            <a:pPr marL="0" indent="0">
              <a:lnSpc>
                <a:spcPct val="115000"/>
              </a:lnSpc>
              <a:spcBef>
                <a:spcPts val="1800"/>
              </a:spcBef>
              <a:buNone/>
            </a:pPr>
            <a:endParaRPr sz="1600" dirty="0">
              <a:latin typeface="Arial"/>
              <a:ea typeface="Arial"/>
              <a:cs typeface="Arial"/>
              <a:sym typeface="Arial"/>
            </a:endParaRPr>
          </a:p>
          <a:p>
            <a:pPr marL="0" indent="0">
              <a:lnSpc>
                <a:spcPct val="115000"/>
              </a:lnSpc>
              <a:spcBef>
                <a:spcPts val="1800"/>
              </a:spcBef>
              <a:buNone/>
            </a:pPr>
            <a:r>
              <a:rPr lang="en" sz="1600" dirty="0">
                <a:latin typeface="Arial"/>
                <a:ea typeface="Arial"/>
                <a:cs typeface="Arial"/>
                <a:sym typeface="Arial"/>
              </a:rPr>
              <a:t>Contact: Jessica </a:t>
            </a:r>
            <a:r>
              <a:rPr lang="en" sz="1600" dirty="0" err="1">
                <a:latin typeface="Arial"/>
                <a:ea typeface="Arial"/>
                <a:cs typeface="Arial"/>
                <a:sym typeface="Arial"/>
              </a:rPr>
              <a:t>Parland</a:t>
            </a:r>
            <a:r>
              <a:rPr lang="en" sz="1600" dirty="0">
                <a:latin typeface="Arial"/>
                <a:ea typeface="Arial"/>
                <a:cs typeface="Arial"/>
                <a:sym typeface="Arial"/>
              </a:rPr>
              <a:t>-von Essen </a:t>
            </a:r>
            <a:r>
              <a:rPr lang="en" sz="1600" u="sng" dirty="0">
                <a:solidFill>
                  <a:schemeClr val="hlink"/>
                </a:solidFill>
                <a:latin typeface="Arial"/>
                <a:ea typeface="Arial"/>
                <a:cs typeface="Arial"/>
                <a:sym typeface="Arial"/>
                <a:hlinkClick r:id="rId5"/>
              </a:rPr>
              <a:t>jessica.parland-vonessen@csc.fi</a:t>
            </a:r>
            <a:r>
              <a:rPr lang="en" sz="1600" dirty="0">
                <a:latin typeface="Arial"/>
                <a:ea typeface="Arial"/>
                <a:cs typeface="Arial"/>
                <a:sym typeface="Arial"/>
              </a:rPr>
              <a:t> </a:t>
            </a:r>
            <a:endParaRPr sz="3200" dirty="0"/>
          </a:p>
          <a:p>
            <a:pPr indent="0">
              <a:lnSpc>
                <a:spcPct val="115000"/>
              </a:lnSpc>
              <a:spcBef>
                <a:spcPts val="400"/>
              </a:spcBef>
              <a:buNone/>
            </a:pPr>
            <a:endParaRPr sz="1600" dirty="0">
              <a:latin typeface="Arial"/>
              <a:ea typeface="Arial"/>
              <a:cs typeface="Arial"/>
              <a:sym typeface="Arial"/>
            </a:endParaRPr>
          </a:p>
          <a:p>
            <a:pPr marL="0" indent="0">
              <a:lnSpc>
                <a:spcPct val="115000"/>
              </a:lnSpc>
              <a:spcBef>
                <a:spcPts val="1800"/>
              </a:spcBef>
              <a:buNone/>
            </a:pPr>
            <a:endParaRPr sz="1600" dirty="0">
              <a:latin typeface="Arial"/>
              <a:ea typeface="Arial"/>
              <a:cs typeface="Arial"/>
              <a:sym typeface="Arial"/>
            </a:endParaRPr>
          </a:p>
          <a:p>
            <a:pPr marL="0" indent="0">
              <a:lnSpc>
                <a:spcPct val="115000"/>
              </a:lnSpc>
              <a:spcBef>
                <a:spcPts val="1800"/>
              </a:spcBef>
              <a:buNone/>
            </a:pPr>
            <a:endParaRPr sz="1600" dirty="0">
              <a:latin typeface="Arial"/>
              <a:ea typeface="Arial"/>
              <a:cs typeface="Arial"/>
              <a:sym typeface="Arial"/>
            </a:endParaRPr>
          </a:p>
        </p:txBody>
      </p:sp>
      <p:sp>
        <p:nvSpPr>
          <p:cNvPr id="2" name="Segnaposto contenuto 1">
            <a:extLst>
              <a:ext uri="{FF2B5EF4-FFF2-40B4-BE49-F238E27FC236}">
                <a16:creationId xmlns:a16="http://schemas.microsoft.com/office/drawing/2014/main" id="{5C45B7F4-490F-F043-B8B3-878F3D3E37A2}"/>
              </a:ext>
            </a:extLst>
          </p:cNvPr>
          <p:cNvSpPr>
            <a:spLocks noGrp="1"/>
          </p:cNvSpPr>
          <p:nvPr>
            <p:ph idx="13"/>
          </p:nvPr>
        </p:nvSpPr>
        <p:spPr>
          <a:xfrm>
            <a:off x="4580546" y="1842715"/>
            <a:ext cx="4162010" cy="4546933"/>
          </a:xfrm>
        </p:spPr>
        <p:txBody>
          <a:bodyPr>
            <a:normAutofit/>
          </a:bodyPr>
          <a:lstStyle/>
          <a:p>
            <a:r>
              <a:rPr lang="en-GB" sz="1600" b="1" dirty="0"/>
              <a:t>February 2020 </a:t>
            </a:r>
            <a:r>
              <a:rPr lang="en-GB" sz="1600" dirty="0"/>
              <a:t>Assessment report on </a:t>
            </a:r>
            <a:r>
              <a:rPr lang="en-GB" sz="1600" dirty="0" err="1"/>
              <a:t>FAIRness</a:t>
            </a:r>
            <a:r>
              <a:rPr lang="en-GB" sz="1600" dirty="0"/>
              <a:t> of services </a:t>
            </a:r>
            <a:r>
              <a:rPr lang="en-GB" sz="1600" dirty="0">
                <a:hlinkClick r:id="rId6"/>
              </a:rPr>
              <a:t>https://doi.org/10.5281/zenodo.3688762</a:t>
            </a:r>
            <a:r>
              <a:rPr lang="en-GB" sz="1600" dirty="0"/>
              <a:t> </a:t>
            </a:r>
          </a:p>
          <a:p>
            <a:r>
              <a:rPr lang="en-GB" sz="1600" b="1" dirty="0"/>
              <a:t>March 2020 </a:t>
            </a:r>
            <a:r>
              <a:rPr lang="en-GB" sz="1600" dirty="0"/>
              <a:t>The 1st version of Recommendations for FAIR Semantics is developed </a:t>
            </a:r>
            <a:r>
              <a:rPr lang="en-GB" sz="1600" dirty="0">
                <a:hlinkClick r:id="rId7"/>
              </a:rPr>
              <a:t>https://doi.org/10.5281/zenodo.3707985</a:t>
            </a:r>
            <a:r>
              <a:rPr lang="en-GB" sz="1600" dirty="0"/>
              <a:t>   </a:t>
            </a:r>
          </a:p>
          <a:p>
            <a:r>
              <a:rPr lang="en-GB" sz="1600" b="1" dirty="0"/>
              <a:t>August 2020 </a:t>
            </a:r>
            <a:r>
              <a:rPr lang="en-GB" sz="1600" dirty="0"/>
              <a:t>2nd Report on FAIR requirements for persistence and interoperability describes the use of PIDs and metadata to enable FAIR data </a:t>
            </a:r>
            <a:r>
              <a:rPr lang="en-GB" sz="1600" dirty="0">
                <a:hlinkClick r:id="rId8"/>
              </a:rPr>
              <a:t>https://doi.org/10.5281/zenodo.4001631</a:t>
            </a:r>
            <a:r>
              <a:rPr lang="en-GB" sz="1600" dirty="0"/>
              <a:t> </a:t>
            </a:r>
          </a:p>
          <a:p>
            <a:r>
              <a:rPr lang="en-GB" sz="1600" dirty="0"/>
              <a:t>The FAIR Data Point sandbox version is available</a:t>
            </a:r>
          </a:p>
          <a:p>
            <a:r>
              <a:rPr lang="en-GB" sz="1600" dirty="0"/>
              <a:t>Assessment report on </a:t>
            </a:r>
            <a:r>
              <a:rPr lang="en-GB" sz="1600" dirty="0" err="1"/>
              <a:t>FAIRness</a:t>
            </a:r>
            <a:r>
              <a:rPr lang="en-GB" sz="1600" dirty="0"/>
              <a:t> of research software to be published</a:t>
            </a:r>
          </a:p>
        </p:txBody>
      </p:sp>
      <p:sp>
        <p:nvSpPr>
          <p:cNvPr id="279" name="Google Shape;279;p37"/>
          <p:cNvSpPr txBox="1"/>
          <p:nvPr/>
        </p:nvSpPr>
        <p:spPr>
          <a:xfrm>
            <a:off x="759127" y="266703"/>
            <a:ext cx="3987300" cy="3000000"/>
          </a:xfrm>
          <a:prstGeom prst="rect">
            <a:avLst/>
          </a:prstGeom>
          <a:noFill/>
          <a:ln>
            <a:noFill/>
          </a:ln>
        </p:spPr>
        <p:txBody>
          <a:bodyPr spcFirstLastPara="1" wrap="square" lIns="91425" tIns="91425" rIns="91425" bIns="91425" anchor="t" anchorCtr="0">
            <a:noAutofit/>
          </a:bodyPr>
          <a:lstStyle/>
          <a:p>
            <a:pPr marL="457200" indent="-304800">
              <a:buSzPts val="1200"/>
              <a:buChar char="➔"/>
            </a:pPr>
            <a:endParaRPr sz="1200" dirty="0"/>
          </a:p>
        </p:txBody>
      </p:sp>
      <p:sp>
        <p:nvSpPr>
          <p:cNvPr id="280" name="Google Shape;280;p37"/>
          <p:cNvSpPr/>
          <p:nvPr/>
        </p:nvSpPr>
        <p:spPr>
          <a:xfrm>
            <a:off x="4358751" y="6105058"/>
            <a:ext cx="4605600" cy="255000"/>
          </a:xfrm>
          <a:prstGeom prst="rect">
            <a:avLst/>
          </a:prstGeom>
          <a:noFill/>
          <a:ln>
            <a:noFill/>
          </a:ln>
        </p:spPr>
        <p:txBody>
          <a:bodyPr spcFirstLastPara="1" wrap="square" lIns="91425" tIns="45700" rIns="91425" bIns="45700" anchor="t" anchorCtr="0">
            <a:noAutofit/>
          </a:bodyPr>
          <a:lstStyle/>
          <a:p>
            <a:pPr algn="r">
              <a:lnSpc>
                <a:spcPct val="115000"/>
              </a:lnSpc>
            </a:pPr>
            <a:r>
              <a:rPr lang="en" sz="1100" i="1" dirty="0">
                <a:solidFill>
                  <a:srgbClr val="000000"/>
                </a:solidFill>
                <a:latin typeface="Arial"/>
                <a:ea typeface="Arial"/>
                <a:cs typeface="Arial"/>
                <a:sym typeface="Arial"/>
              </a:rPr>
              <a:t>Contact: </a:t>
            </a:r>
            <a:r>
              <a:rPr lang="en" sz="1100" i="1" dirty="0"/>
              <a:t>Jessica </a:t>
            </a:r>
            <a:r>
              <a:rPr lang="en" sz="1100" i="1" dirty="0" err="1"/>
              <a:t>Parland</a:t>
            </a:r>
            <a:r>
              <a:rPr lang="en" sz="1100" i="1" dirty="0"/>
              <a:t> </a:t>
            </a:r>
            <a:r>
              <a:rPr lang="en" sz="1100" i="1" u="sng" dirty="0">
                <a:solidFill>
                  <a:schemeClr val="hlink"/>
                </a:solidFill>
                <a:hlinkClick r:id="rId5"/>
              </a:rPr>
              <a:t>jessica.parland-vonessen@csc.fi</a:t>
            </a:r>
            <a:r>
              <a:rPr lang="en" sz="1100" i="1" dirty="0"/>
              <a:t> </a:t>
            </a:r>
            <a:r>
              <a:rPr lang="en" sz="1100" i="1" dirty="0">
                <a:solidFill>
                  <a:srgbClr val="000000"/>
                </a:solidFill>
                <a:latin typeface="Arial"/>
                <a:ea typeface="Arial"/>
                <a:cs typeface="Arial"/>
                <a:sym typeface="Arial"/>
              </a:rPr>
              <a:t> </a:t>
            </a:r>
            <a:endParaRPr sz="1100" i="1" dirty="0"/>
          </a:p>
        </p:txBody>
      </p:sp>
    </p:spTree>
    <p:extLst>
      <p:ext uri="{BB962C8B-B14F-4D97-AF65-F5344CB8AC3E}">
        <p14:creationId xmlns:p14="http://schemas.microsoft.com/office/powerpoint/2010/main" val="44229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1800"/>
              </a:spcBef>
              <a:spcAft>
                <a:spcPts val="600"/>
              </a:spcAft>
            </a:pPr>
            <a:r>
              <a:rPr lang="en" sz="4300" dirty="0"/>
              <a:t>FAIR Policy and Practice</a:t>
            </a:r>
            <a:endParaRPr sz="4300" dirty="0"/>
          </a:p>
        </p:txBody>
      </p:sp>
      <p:sp>
        <p:nvSpPr>
          <p:cNvPr id="288" name="Google Shape;288;p38"/>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19</a:t>
            </a:fld>
            <a:endParaRPr/>
          </a:p>
        </p:txBody>
      </p:sp>
      <p:sp>
        <p:nvSpPr>
          <p:cNvPr id="287" name="Google Shape;287;p38"/>
          <p:cNvSpPr txBox="1">
            <a:spLocks noGrp="1"/>
          </p:cNvSpPr>
          <p:nvPr>
            <p:ph idx="1"/>
          </p:nvPr>
        </p:nvSpPr>
        <p:spPr>
          <a:xfrm>
            <a:off x="390293" y="1689367"/>
            <a:ext cx="4190253" cy="4351338"/>
          </a:xfrm>
          <a:prstGeom prst="rect">
            <a:avLst/>
          </a:prstGeom>
          <a:noFill/>
          <a:ln>
            <a:noFill/>
          </a:ln>
        </p:spPr>
        <p:txBody>
          <a:bodyPr spcFirstLastPara="1" vert="horz" wrap="square" lIns="91425" tIns="45700" rIns="91425" bIns="45700" rtlCol="0" anchor="t" anchorCtr="0">
            <a:noAutofit/>
          </a:bodyPr>
          <a:lstStyle/>
          <a:p>
            <a:pPr marL="0" indent="0">
              <a:buNone/>
            </a:pPr>
            <a:r>
              <a:rPr lang="en" sz="1800" dirty="0"/>
              <a:t>The overall aim is to increase the production and use of FAIR data by supporting changes in policy and practice at </a:t>
            </a:r>
            <a:r>
              <a:rPr lang="en" sz="1800" b="1" dirty="0"/>
              <a:t>funding body, repository and </a:t>
            </a:r>
            <a:r>
              <a:rPr lang="en" sz="1800" b="1" dirty="0" err="1"/>
              <a:t>organisational</a:t>
            </a:r>
            <a:r>
              <a:rPr lang="en" sz="1800" b="1" dirty="0"/>
              <a:t> levels</a:t>
            </a:r>
            <a:r>
              <a:rPr lang="en" sz="1800" dirty="0"/>
              <a:t>. </a:t>
            </a:r>
            <a:endParaRPr sz="1800" dirty="0"/>
          </a:p>
          <a:p>
            <a:pPr marL="0" indent="0">
              <a:buNone/>
            </a:pPr>
            <a:r>
              <a:rPr lang="en" sz="1800" dirty="0" err="1"/>
              <a:t>FAIRsFAIR</a:t>
            </a:r>
            <a:r>
              <a:rPr lang="en" sz="1800" dirty="0"/>
              <a:t> team are working with stakeholders to provide </a:t>
            </a:r>
            <a:r>
              <a:rPr lang="en" sz="1800" u="sng" dirty="0">
                <a:solidFill>
                  <a:schemeClr val="hlink"/>
                </a:solidFill>
                <a:hlinkClick r:id="rId3"/>
              </a:rPr>
              <a:t>recommendations</a:t>
            </a:r>
            <a:r>
              <a:rPr lang="en" sz="1800" dirty="0"/>
              <a:t> on how </a:t>
            </a:r>
            <a:r>
              <a:rPr lang="en" sz="1800" b="1" dirty="0"/>
              <a:t>policies</a:t>
            </a:r>
            <a:r>
              <a:rPr lang="en" sz="1800" dirty="0"/>
              <a:t> might be enhanced to support FAIR. </a:t>
            </a:r>
            <a:endParaRPr sz="1800" dirty="0"/>
          </a:p>
          <a:p>
            <a:pPr marL="0" indent="0">
              <a:buNone/>
            </a:pPr>
            <a:r>
              <a:rPr lang="en" sz="1800" dirty="0"/>
              <a:t>Collaboratively work to define </a:t>
            </a:r>
            <a:r>
              <a:rPr lang="en" sz="1800" u="sng" dirty="0">
                <a:solidFill>
                  <a:schemeClr val="hlink"/>
                </a:solidFill>
                <a:hlinkClick r:id="rId4"/>
              </a:rPr>
              <a:t>recommendations</a:t>
            </a:r>
            <a:r>
              <a:rPr lang="en" sz="1800" dirty="0"/>
              <a:t> and embed FAIR</a:t>
            </a:r>
            <a:r>
              <a:rPr lang="en" sz="1800" b="1" dirty="0"/>
              <a:t> data practice</a:t>
            </a:r>
            <a:r>
              <a:rPr lang="en" sz="1800" dirty="0"/>
              <a:t> in research culture</a:t>
            </a:r>
            <a:endParaRPr sz="1800" dirty="0"/>
          </a:p>
          <a:p>
            <a:pPr marL="0" indent="0">
              <a:buNone/>
            </a:pPr>
            <a:r>
              <a:rPr lang="en" sz="1800" dirty="0"/>
              <a:t>Develop a </a:t>
            </a:r>
            <a:r>
              <a:rPr lang="en" sz="1800" u="sng" dirty="0">
                <a:solidFill>
                  <a:schemeClr val="hlink"/>
                </a:solidFill>
                <a:hlinkClick r:id="rId5"/>
              </a:rPr>
              <a:t>support programme</a:t>
            </a:r>
            <a:r>
              <a:rPr lang="en" sz="1800" dirty="0"/>
              <a:t> to help repositories become more FAIR-enabling</a:t>
            </a:r>
            <a:endParaRPr sz="1800" dirty="0"/>
          </a:p>
          <a:p>
            <a:pPr marL="0" indent="0">
              <a:buNone/>
            </a:pPr>
            <a:endParaRPr sz="1800" dirty="0"/>
          </a:p>
        </p:txBody>
      </p:sp>
      <p:sp>
        <p:nvSpPr>
          <p:cNvPr id="2" name="Segnaposto contenuto 1">
            <a:extLst>
              <a:ext uri="{FF2B5EF4-FFF2-40B4-BE49-F238E27FC236}">
                <a16:creationId xmlns:a16="http://schemas.microsoft.com/office/drawing/2014/main" id="{D0075A74-E32D-5546-AB2A-6C786B596200}"/>
              </a:ext>
            </a:extLst>
          </p:cNvPr>
          <p:cNvSpPr>
            <a:spLocks noGrp="1"/>
          </p:cNvSpPr>
          <p:nvPr>
            <p:ph idx="13"/>
          </p:nvPr>
        </p:nvSpPr>
        <p:spPr>
          <a:xfrm>
            <a:off x="4580546" y="1842716"/>
            <a:ext cx="4306976" cy="4351338"/>
          </a:xfrm>
        </p:spPr>
        <p:txBody>
          <a:bodyPr>
            <a:normAutofit/>
          </a:bodyPr>
          <a:lstStyle/>
          <a:p>
            <a:r>
              <a:rPr lang="en-GB" sz="1900" dirty="0"/>
              <a:t>February 2020 Policy Enhancement Recommendations </a:t>
            </a:r>
            <a:r>
              <a:rPr lang="en-GB" sz="1900" dirty="0">
                <a:hlinkClick r:id="rId6"/>
              </a:rPr>
              <a:t>https://zenodo.org/record/3686901</a:t>
            </a:r>
            <a:r>
              <a:rPr lang="en-GB" sz="1900" dirty="0"/>
              <a:t>  </a:t>
            </a:r>
          </a:p>
          <a:p>
            <a:r>
              <a:rPr lang="en-GB" sz="1900" dirty="0"/>
              <a:t>June 2020 Recommendations on practice to support FAIR data principles) </a:t>
            </a:r>
            <a:r>
              <a:rPr lang="en-GB" sz="1900" dirty="0">
                <a:hlinkClick r:id="rId7"/>
              </a:rPr>
              <a:t>https://zenodo.org/record/3924132</a:t>
            </a:r>
            <a:r>
              <a:rPr lang="en-GB" sz="1900" dirty="0"/>
              <a:t>   </a:t>
            </a:r>
          </a:p>
          <a:p>
            <a:pPr marL="0" indent="0">
              <a:buNone/>
            </a:pPr>
            <a:r>
              <a:rPr lang="en-GB" sz="1900" dirty="0"/>
              <a:t>Coming up: </a:t>
            </a:r>
          </a:p>
          <a:p>
            <a:r>
              <a:rPr lang="en-GB" sz="1900" dirty="0"/>
              <a:t>Proposal for metadata catalogue integration</a:t>
            </a:r>
          </a:p>
          <a:p>
            <a:r>
              <a:rPr lang="en-GB" sz="1900" dirty="0"/>
              <a:t>Series of support events, guidance and reference materials</a:t>
            </a:r>
          </a:p>
          <a:p>
            <a:endParaRPr lang="en-GB" dirty="0"/>
          </a:p>
        </p:txBody>
      </p:sp>
      <p:sp>
        <p:nvSpPr>
          <p:cNvPr id="289" name="Google Shape;289;p38"/>
          <p:cNvSpPr/>
          <p:nvPr/>
        </p:nvSpPr>
        <p:spPr>
          <a:xfrm>
            <a:off x="4460905" y="5977558"/>
            <a:ext cx="4519200" cy="255000"/>
          </a:xfrm>
          <a:prstGeom prst="rect">
            <a:avLst/>
          </a:prstGeom>
          <a:noFill/>
          <a:ln>
            <a:noFill/>
          </a:ln>
        </p:spPr>
        <p:txBody>
          <a:bodyPr spcFirstLastPara="1" wrap="square" lIns="91425" tIns="45700" rIns="91425" bIns="45700" anchor="t" anchorCtr="0">
            <a:noAutofit/>
          </a:bodyPr>
          <a:lstStyle/>
          <a:p>
            <a:pPr algn="r">
              <a:lnSpc>
                <a:spcPct val="115000"/>
              </a:lnSpc>
            </a:pPr>
            <a:r>
              <a:rPr lang="en" sz="1100" i="1">
                <a:solidFill>
                  <a:srgbClr val="000000"/>
                </a:solidFill>
                <a:latin typeface="Arial"/>
                <a:ea typeface="Arial"/>
                <a:cs typeface="Arial"/>
                <a:sym typeface="Arial"/>
              </a:rPr>
              <a:t>Contact: Joy Davidson </a:t>
            </a:r>
            <a:r>
              <a:rPr lang="en" sz="1100" i="1" u="sng">
                <a:solidFill>
                  <a:schemeClr val="hlink"/>
                </a:solidFill>
                <a:latin typeface="Arial"/>
                <a:ea typeface="Arial"/>
                <a:cs typeface="Arial"/>
                <a:sym typeface="Arial"/>
                <a:hlinkClick r:id="rId8"/>
              </a:rPr>
              <a:t>Joy.Davidson@glasgow.ac.uk</a:t>
            </a:r>
            <a:r>
              <a:rPr lang="en" sz="1100" i="1">
                <a:solidFill>
                  <a:srgbClr val="000000"/>
                </a:solidFill>
                <a:latin typeface="Arial"/>
                <a:ea typeface="Arial"/>
                <a:cs typeface="Arial"/>
                <a:sym typeface="Arial"/>
              </a:rPr>
              <a:t>  </a:t>
            </a:r>
            <a:endParaRPr sz="1100" i="1"/>
          </a:p>
        </p:txBody>
      </p:sp>
    </p:spTree>
    <p:extLst>
      <p:ext uri="{BB962C8B-B14F-4D97-AF65-F5344CB8AC3E}">
        <p14:creationId xmlns:p14="http://schemas.microsoft.com/office/powerpoint/2010/main" val="191354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C7E6B9-5A16-BE46-948B-387989B3BCBB}"/>
              </a:ext>
            </a:extLst>
          </p:cNvPr>
          <p:cNvSpPr>
            <a:spLocks noGrp="1"/>
          </p:cNvSpPr>
          <p:nvPr>
            <p:ph type="title"/>
          </p:nvPr>
        </p:nvSpPr>
        <p:spPr/>
        <p:txBody>
          <a:bodyPr/>
          <a:lstStyle/>
          <a:p>
            <a:endParaRPr lang="it-IT"/>
          </a:p>
        </p:txBody>
      </p:sp>
      <p:sp>
        <p:nvSpPr>
          <p:cNvPr id="3" name="Segnaposto data 2">
            <a:extLst>
              <a:ext uri="{FF2B5EF4-FFF2-40B4-BE49-F238E27FC236}">
                <a16:creationId xmlns:a16="http://schemas.microsoft.com/office/drawing/2014/main" id="{00B45C94-D47E-C34A-8DD1-7AF817872F2F}"/>
              </a:ext>
            </a:extLst>
          </p:cNvPr>
          <p:cNvSpPr>
            <a:spLocks noGrp="1"/>
          </p:cNvSpPr>
          <p:nvPr>
            <p:ph type="dt" sz="half" idx="10"/>
          </p:nvPr>
        </p:nvSpPr>
        <p:spPr/>
        <p:txBody>
          <a:bodyPr/>
          <a:lstStyle/>
          <a:p>
            <a:fld id="{3E53778A-49EF-5148-AD2C-2B49FC124A50}" type="datetime1">
              <a:rPr lang="it-IT" smtClean="0"/>
              <a:t>26/10/20</a:t>
            </a:fld>
            <a:endParaRPr lang="it-IT"/>
          </a:p>
        </p:txBody>
      </p:sp>
      <p:sp>
        <p:nvSpPr>
          <p:cNvPr id="4" name="Segnaposto piè di pagina 3">
            <a:extLst>
              <a:ext uri="{FF2B5EF4-FFF2-40B4-BE49-F238E27FC236}">
                <a16:creationId xmlns:a16="http://schemas.microsoft.com/office/drawing/2014/main" id="{7F1F8751-2F63-3D4A-BB2D-0C39A4765C5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E94EC89-3862-4543-B40C-6D7512B7E4BD}"/>
              </a:ext>
            </a:extLst>
          </p:cNvPr>
          <p:cNvSpPr>
            <a:spLocks noGrp="1"/>
          </p:cNvSpPr>
          <p:nvPr>
            <p:ph type="sldNum" sz="quarter" idx="12"/>
          </p:nvPr>
        </p:nvSpPr>
        <p:spPr/>
        <p:txBody>
          <a:bodyPr/>
          <a:lstStyle/>
          <a:p>
            <a:fld id="{345175DA-277F-B548-B500-1BF71FE23091}" type="slidenum">
              <a:rPr lang="it-IT" smtClean="0"/>
              <a:t>2</a:t>
            </a:fld>
            <a:endParaRPr lang="it-IT"/>
          </a:p>
        </p:txBody>
      </p:sp>
      <p:sp>
        <p:nvSpPr>
          <p:cNvPr id="6" name="Segnaposto contenuto 5">
            <a:extLst>
              <a:ext uri="{FF2B5EF4-FFF2-40B4-BE49-F238E27FC236}">
                <a16:creationId xmlns:a16="http://schemas.microsoft.com/office/drawing/2014/main" id="{883313A2-F165-0C40-B4C0-AD94010D24A4}"/>
              </a:ext>
            </a:extLst>
          </p:cNvPr>
          <p:cNvSpPr>
            <a:spLocks noGrp="1"/>
          </p:cNvSpPr>
          <p:nvPr>
            <p:ph idx="13"/>
          </p:nvPr>
        </p:nvSpPr>
        <p:spPr/>
        <p:txBody>
          <a:bodyPr/>
          <a:lstStyle/>
          <a:p>
            <a:endParaRPr lang="it-IT"/>
          </a:p>
        </p:txBody>
      </p:sp>
    </p:spTree>
    <p:extLst>
      <p:ext uri="{BB962C8B-B14F-4D97-AF65-F5344CB8AC3E}">
        <p14:creationId xmlns:p14="http://schemas.microsoft.com/office/powerpoint/2010/main" val="4831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lgn="ctr">
              <a:lnSpc>
                <a:spcPct val="100000"/>
              </a:lnSpc>
              <a:spcBef>
                <a:spcPts val="1800"/>
              </a:spcBef>
              <a:spcAft>
                <a:spcPts val="600"/>
              </a:spcAft>
            </a:pPr>
            <a:r>
              <a:rPr lang="en" sz="4400" dirty="0"/>
              <a:t>FAIR Certification</a:t>
            </a:r>
            <a:endParaRPr sz="4400" dirty="0"/>
          </a:p>
        </p:txBody>
      </p:sp>
      <p:sp>
        <p:nvSpPr>
          <p:cNvPr id="298" name="Google Shape;298;p39"/>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20</a:t>
            </a:fld>
            <a:endParaRPr/>
          </a:p>
        </p:txBody>
      </p:sp>
      <p:sp>
        <p:nvSpPr>
          <p:cNvPr id="297" name="Google Shape;297;p39"/>
          <p:cNvSpPr txBox="1">
            <a:spLocks noGrp="1"/>
          </p:cNvSpPr>
          <p:nvPr>
            <p:ph idx="1"/>
          </p:nvPr>
        </p:nvSpPr>
        <p:spPr>
          <a:xfrm>
            <a:off x="390293" y="1690689"/>
            <a:ext cx="4066873" cy="4351338"/>
          </a:xfrm>
          <a:prstGeom prst="rect">
            <a:avLst/>
          </a:prstGeom>
          <a:noFill/>
          <a:ln>
            <a:noFill/>
          </a:ln>
        </p:spPr>
        <p:txBody>
          <a:bodyPr spcFirstLastPara="1" vert="horz" wrap="square" lIns="91425" tIns="45700" rIns="91425" bIns="45700" rtlCol="0" anchor="t" anchorCtr="0">
            <a:noAutofit/>
          </a:bodyPr>
          <a:lstStyle/>
          <a:p>
            <a:pPr marL="0" indent="0">
              <a:lnSpc>
                <a:spcPct val="115000"/>
              </a:lnSpc>
              <a:spcBef>
                <a:spcPts val="0"/>
              </a:spcBef>
              <a:buNone/>
            </a:pPr>
            <a:r>
              <a:rPr lang="en" sz="1200" dirty="0" err="1">
                <a:ea typeface="Arial"/>
                <a:cs typeface="Arial"/>
                <a:sym typeface="Arial"/>
              </a:rPr>
              <a:t>FAIRsFAIR</a:t>
            </a:r>
            <a:r>
              <a:rPr lang="en" sz="1200" dirty="0">
                <a:ea typeface="Arial"/>
                <a:cs typeface="Arial"/>
                <a:sym typeface="Arial"/>
              </a:rPr>
              <a:t> takes an iterative approach to consider how FAIR object assessment can be aligned with existing </a:t>
            </a:r>
            <a:r>
              <a:rPr lang="en" sz="1200" dirty="0" err="1">
                <a:ea typeface="Arial"/>
                <a:cs typeface="Arial"/>
                <a:sym typeface="Arial"/>
              </a:rPr>
              <a:t>CoreTrustSeal</a:t>
            </a:r>
            <a:r>
              <a:rPr lang="en" sz="1200" dirty="0">
                <a:ea typeface="Arial"/>
                <a:cs typeface="Arial"/>
                <a:sym typeface="Arial"/>
              </a:rPr>
              <a:t> requirements. This FAIR oriented elaboration of core Trustworthy Digital Repository (TDR) requirements provides input for the testing and revision of repository evaluation in the EOSC.</a:t>
            </a:r>
            <a:endParaRPr sz="1200" dirty="0">
              <a:ea typeface="Arial"/>
              <a:cs typeface="Arial"/>
              <a:sym typeface="Arial"/>
            </a:endParaRPr>
          </a:p>
          <a:p>
            <a:pPr marL="171450" indent="-177800">
              <a:lnSpc>
                <a:spcPct val="115000"/>
              </a:lnSpc>
              <a:spcBef>
                <a:spcPts val="1200"/>
              </a:spcBef>
              <a:buSzPts val="1000"/>
            </a:pPr>
            <a:r>
              <a:rPr lang="en" sz="1050" b="1" dirty="0"/>
              <a:t>FAIR Objects</a:t>
            </a:r>
            <a:r>
              <a:rPr lang="en" sz="1050" dirty="0"/>
              <a:t> → </a:t>
            </a:r>
            <a:r>
              <a:rPr lang="en" sz="1050" dirty="0" err="1"/>
              <a:t>FAIRness</a:t>
            </a:r>
            <a:r>
              <a:rPr lang="en" sz="1050" dirty="0"/>
              <a:t> evaluations of individual datasets. Use case based iterative approach building on existing work: researchers and data repositories</a:t>
            </a:r>
            <a:endParaRPr sz="1050" dirty="0"/>
          </a:p>
          <a:p>
            <a:pPr marL="171450" indent="-177800">
              <a:lnSpc>
                <a:spcPct val="115000"/>
              </a:lnSpc>
              <a:spcBef>
                <a:spcPts val="0"/>
              </a:spcBef>
              <a:buSzPts val="1000"/>
            </a:pPr>
            <a:r>
              <a:rPr lang="en" sz="1050" b="1" dirty="0"/>
              <a:t>FAIR-enabling repositories → </a:t>
            </a:r>
            <a:r>
              <a:rPr lang="en" sz="1050" dirty="0"/>
              <a:t>to support the co-development and implementation of certification schemes for data repositories, building on existing frameworks</a:t>
            </a:r>
            <a:endParaRPr sz="1050" dirty="0"/>
          </a:p>
          <a:p>
            <a:pPr marL="171450" indent="-177800">
              <a:lnSpc>
                <a:spcPct val="115000"/>
              </a:lnSpc>
              <a:spcBef>
                <a:spcPts val="0"/>
              </a:spcBef>
              <a:buSzPts val="1000"/>
            </a:pPr>
            <a:r>
              <a:rPr lang="en" sz="1050" dirty="0"/>
              <a:t>FAIR object and data repository </a:t>
            </a:r>
            <a:r>
              <a:rPr lang="en" sz="1050" b="1" dirty="0"/>
              <a:t>complementarity</a:t>
            </a:r>
            <a:endParaRPr sz="1050" b="1" dirty="0"/>
          </a:p>
          <a:p>
            <a:pPr marL="171450" indent="-177800">
              <a:lnSpc>
                <a:spcPct val="115000"/>
              </a:lnSpc>
              <a:spcBef>
                <a:spcPts val="0"/>
              </a:spcBef>
              <a:buSzPts val="1000"/>
            </a:pPr>
            <a:r>
              <a:rPr lang="en" sz="1050" dirty="0"/>
              <a:t>Wider range of </a:t>
            </a:r>
            <a:r>
              <a:rPr lang="en" sz="1050" b="1" dirty="0"/>
              <a:t>standard/assessment expectations</a:t>
            </a:r>
            <a:r>
              <a:rPr lang="en" sz="1050" dirty="0"/>
              <a:t> (e.g. services, software, etc.) → keen to align and with other criteria that might be set for involvement in the EOSC, e.g. minimal technical standards.</a:t>
            </a:r>
            <a:endParaRPr sz="1050" dirty="0"/>
          </a:p>
          <a:p>
            <a:pPr marL="0" indent="0">
              <a:lnSpc>
                <a:spcPct val="115000"/>
              </a:lnSpc>
              <a:spcBef>
                <a:spcPts val="0"/>
              </a:spcBef>
              <a:buNone/>
            </a:pPr>
            <a:r>
              <a:rPr lang="en" sz="1200" dirty="0"/>
              <a:t>As part of the FAIR Certification work there is the </a:t>
            </a:r>
            <a:r>
              <a:rPr lang="en" sz="1200" b="1" dirty="0" err="1"/>
              <a:t>FAIRsFAIR</a:t>
            </a:r>
            <a:r>
              <a:rPr lang="en" sz="1200" b="1" dirty="0"/>
              <a:t> support </a:t>
            </a:r>
            <a:r>
              <a:rPr lang="en" sz="1200" b="1" dirty="0" err="1"/>
              <a:t>programme</a:t>
            </a:r>
            <a:r>
              <a:rPr lang="en" sz="1200" dirty="0"/>
              <a:t>, where </a:t>
            </a:r>
            <a:r>
              <a:rPr lang="en" sz="1200" u="sng" dirty="0">
                <a:solidFill>
                  <a:srgbClr val="1155CC"/>
                </a:solidFill>
                <a:hlinkClick r:id="rId3">
                  <a:extLst>
                    <a:ext uri="{A12FA001-AC4F-418D-AE19-62706E023703}">
                      <ahyp:hlinkClr xmlns:ahyp="http://schemas.microsoft.com/office/drawing/2018/hyperlinkcolor" val="tx"/>
                    </a:ext>
                  </a:extLst>
                </a:hlinkClick>
              </a:rPr>
              <a:t>ten selected repositories</a:t>
            </a:r>
            <a:r>
              <a:rPr lang="en" sz="1200" dirty="0"/>
              <a:t> have been selected to receive funding and support to obtain their</a:t>
            </a:r>
            <a:r>
              <a:rPr lang="en" sz="1200" dirty="0">
                <a:uFill>
                  <a:noFill/>
                </a:uFill>
                <a:hlinkClick r:id="rId4"/>
              </a:rPr>
              <a:t> </a:t>
            </a:r>
            <a:r>
              <a:rPr lang="en" sz="1200" u="sng" dirty="0">
                <a:solidFill>
                  <a:srgbClr val="1155CC"/>
                </a:solidFill>
                <a:hlinkClick r:id="rId4">
                  <a:extLst>
                    <a:ext uri="{A12FA001-AC4F-418D-AE19-62706E023703}">
                      <ahyp:hlinkClr xmlns:ahyp="http://schemas.microsoft.com/office/drawing/2018/hyperlinkcolor" val="tx"/>
                    </a:ext>
                  </a:extLst>
                </a:hlinkClick>
              </a:rPr>
              <a:t>CoreTrustSeal Certification</a:t>
            </a:r>
            <a:r>
              <a:rPr lang="en" sz="1200" dirty="0"/>
              <a:t>. Certification Support </a:t>
            </a:r>
            <a:r>
              <a:rPr lang="en" sz="1200" dirty="0" err="1"/>
              <a:t>Programme</a:t>
            </a:r>
            <a:r>
              <a:rPr lang="en" sz="1200" dirty="0"/>
              <a:t> for FAIR Enabling Trusted Digital Repositories underway: </a:t>
            </a:r>
            <a:r>
              <a:rPr lang="en" sz="1200" u="sng" dirty="0">
                <a:solidFill>
                  <a:schemeClr val="hlink"/>
                </a:solidFill>
                <a:hlinkClick r:id="rId3"/>
              </a:rPr>
              <a:t>blogpost</a:t>
            </a:r>
            <a:r>
              <a:rPr lang="en" sz="1200" dirty="0"/>
              <a:t> (October 2020)</a:t>
            </a:r>
            <a:endParaRPr sz="1200" dirty="0"/>
          </a:p>
          <a:p>
            <a:pPr marL="0" indent="0">
              <a:lnSpc>
                <a:spcPct val="115000"/>
              </a:lnSpc>
              <a:spcBef>
                <a:spcPts val="0"/>
              </a:spcBef>
              <a:buNone/>
            </a:pPr>
            <a:endParaRPr sz="1400" dirty="0"/>
          </a:p>
          <a:p>
            <a:pPr marL="0" indent="0">
              <a:buNone/>
            </a:pPr>
            <a:endParaRPr sz="2000" dirty="0"/>
          </a:p>
        </p:txBody>
      </p:sp>
      <p:sp>
        <p:nvSpPr>
          <p:cNvPr id="2" name="Segnaposto contenuto 1">
            <a:extLst>
              <a:ext uri="{FF2B5EF4-FFF2-40B4-BE49-F238E27FC236}">
                <a16:creationId xmlns:a16="http://schemas.microsoft.com/office/drawing/2014/main" id="{79890A78-AECD-8648-901C-4C62C52ECD58}"/>
              </a:ext>
            </a:extLst>
          </p:cNvPr>
          <p:cNvSpPr>
            <a:spLocks noGrp="1"/>
          </p:cNvSpPr>
          <p:nvPr>
            <p:ph idx="13"/>
          </p:nvPr>
        </p:nvSpPr>
        <p:spPr/>
        <p:txBody>
          <a:bodyPr>
            <a:normAutofit fontScale="62500" lnSpcReduction="20000"/>
          </a:bodyPr>
          <a:lstStyle/>
          <a:p>
            <a:r>
              <a:rPr lang="en-GB" b="1" dirty="0"/>
              <a:t>February 2020: FAIR objects</a:t>
            </a:r>
            <a:r>
              <a:rPr lang="en-GB" dirty="0"/>
              <a:t>:  - Draft recommendations on requirements for FAIR datasets in trustworthy repositories </a:t>
            </a:r>
            <a:r>
              <a:rPr lang="en-GB" dirty="0">
                <a:hlinkClick r:id="rId5"/>
              </a:rPr>
              <a:t>https://zenodo.org/record/3678716</a:t>
            </a:r>
            <a:r>
              <a:rPr lang="en-GB" dirty="0"/>
              <a:t>  </a:t>
            </a:r>
          </a:p>
          <a:p>
            <a:r>
              <a:rPr lang="en-GB" b="1" dirty="0"/>
              <a:t>May 2020: FAIR-enabling repositories</a:t>
            </a:r>
            <a:r>
              <a:rPr lang="en-GB" dirty="0"/>
              <a:t>: Initial version of a repository certification mechanism: evaluations for </a:t>
            </a:r>
            <a:r>
              <a:rPr lang="en-GB" dirty="0" err="1"/>
              <a:t>CoreTrustSeal</a:t>
            </a:r>
            <a:r>
              <a:rPr lang="en-GB" dirty="0"/>
              <a:t>, implications for maturity </a:t>
            </a:r>
            <a:r>
              <a:rPr lang="en-GB" dirty="0" err="1"/>
              <a:t>modeling</a:t>
            </a:r>
            <a:r>
              <a:rPr lang="en-GB" dirty="0"/>
              <a:t>. Open to extensive engagement, feedback and  iterations afterwards </a:t>
            </a:r>
            <a:r>
              <a:rPr lang="en-GB" dirty="0">
                <a:hlinkClick r:id="rId6"/>
              </a:rPr>
              <a:t>https://zenodo.org/record/3835698</a:t>
            </a:r>
            <a:r>
              <a:rPr lang="en-GB" dirty="0"/>
              <a:t>  </a:t>
            </a:r>
          </a:p>
          <a:p>
            <a:r>
              <a:rPr lang="en-GB" b="1" dirty="0"/>
              <a:t>August 2020 </a:t>
            </a:r>
            <a:r>
              <a:rPr lang="en-GB" dirty="0"/>
              <a:t>Further work on the FAIR Maturity work, building on this working paper</a:t>
            </a:r>
          </a:p>
          <a:p>
            <a:r>
              <a:rPr lang="en-GB" b="1" dirty="0"/>
              <a:t>Upcoming: 19 November 2020 </a:t>
            </a:r>
            <a:r>
              <a:rPr lang="en-GB" dirty="0"/>
              <a:t>- Support workshop for the FAIR Certification Support programme,  s</a:t>
            </a:r>
          </a:p>
          <a:p>
            <a:endParaRPr lang="en-GB" dirty="0"/>
          </a:p>
        </p:txBody>
      </p:sp>
      <p:sp>
        <p:nvSpPr>
          <p:cNvPr id="299" name="Google Shape;299;p39"/>
          <p:cNvSpPr/>
          <p:nvPr/>
        </p:nvSpPr>
        <p:spPr>
          <a:xfrm>
            <a:off x="5286086" y="6074504"/>
            <a:ext cx="3717300" cy="239100"/>
          </a:xfrm>
          <a:prstGeom prst="rect">
            <a:avLst/>
          </a:prstGeom>
          <a:noFill/>
          <a:ln>
            <a:noFill/>
          </a:ln>
        </p:spPr>
        <p:txBody>
          <a:bodyPr spcFirstLastPara="1" wrap="square" lIns="91425" tIns="45700" rIns="91425" bIns="45700" anchor="t" anchorCtr="0">
            <a:noAutofit/>
          </a:bodyPr>
          <a:lstStyle/>
          <a:p>
            <a:pPr algn="ctr">
              <a:lnSpc>
                <a:spcPct val="115000"/>
              </a:lnSpc>
            </a:pPr>
            <a:r>
              <a:rPr lang="en" sz="1100" i="1" dirty="0"/>
              <a:t>Contact: </a:t>
            </a:r>
            <a:r>
              <a:rPr lang="en" sz="1100" i="1" dirty="0">
                <a:solidFill>
                  <a:srgbClr val="000000"/>
                </a:solidFill>
                <a:latin typeface="Arial"/>
                <a:ea typeface="Arial"/>
                <a:cs typeface="Arial"/>
                <a:sym typeface="Arial"/>
              </a:rPr>
              <a:t>Ilona von Stein </a:t>
            </a:r>
            <a:r>
              <a:rPr lang="en" sz="1100" i="1" u="sng" dirty="0">
                <a:solidFill>
                  <a:schemeClr val="hlink"/>
                </a:solidFill>
                <a:latin typeface="Arial"/>
                <a:ea typeface="Arial"/>
                <a:cs typeface="Arial"/>
                <a:sym typeface="Arial"/>
                <a:hlinkClick r:id="rId7"/>
              </a:rPr>
              <a:t>ilona.von.stein@dans.knaw.nl</a:t>
            </a:r>
            <a:r>
              <a:rPr lang="en" sz="1100" i="1" dirty="0">
                <a:solidFill>
                  <a:srgbClr val="000000"/>
                </a:solidFill>
                <a:latin typeface="Arial"/>
                <a:ea typeface="Arial"/>
                <a:cs typeface="Arial"/>
                <a:sym typeface="Arial"/>
              </a:rPr>
              <a:t> </a:t>
            </a:r>
            <a:endParaRPr sz="1100" i="1" dirty="0"/>
          </a:p>
        </p:txBody>
      </p:sp>
    </p:spTree>
    <p:extLst>
      <p:ext uri="{BB962C8B-B14F-4D97-AF65-F5344CB8AC3E}">
        <p14:creationId xmlns:p14="http://schemas.microsoft.com/office/powerpoint/2010/main" val="23263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1800"/>
              </a:spcBef>
              <a:spcAft>
                <a:spcPts val="600"/>
              </a:spcAft>
            </a:pPr>
            <a:r>
              <a:rPr lang="en" sz="4400"/>
              <a:t>FAIR Competence Centre</a:t>
            </a:r>
            <a:endParaRPr sz="4400"/>
          </a:p>
        </p:txBody>
      </p:sp>
      <p:sp>
        <p:nvSpPr>
          <p:cNvPr id="309" name="Google Shape;309;p4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21</a:t>
            </a:fld>
            <a:endParaRPr/>
          </a:p>
        </p:txBody>
      </p:sp>
      <p:sp>
        <p:nvSpPr>
          <p:cNvPr id="308" name="Google Shape;308;p40"/>
          <p:cNvSpPr txBox="1">
            <a:spLocks noGrp="1"/>
          </p:cNvSpPr>
          <p:nvPr>
            <p:ph idx="13"/>
          </p:nvPr>
        </p:nvSpPr>
        <p:spPr>
          <a:prstGeom prst="rect">
            <a:avLst/>
          </a:prstGeom>
          <a:noFill/>
          <a:ln>
            <a:noFill/>
          </a:ln>
        </p:spPr>
        <p:txBody>
          <a:bodyPr spcFirstLastPara="1" vert="horz" wrap="square" lIns="91425" tIns="45700" rIns="91425" bIns="45700" rtlCol="0" anchor="t" anchorCtr="0">
            <a:noAutofit/>
          </a:bodyPr>
          <a:lstStyle/>
          <a:p>
            <a:pPr marL="0" indent="0">
              <a:spcBef>
                <a:spcPts val="1000"/>
              </a:spcBef>
              <a:buNone/>
            </a:pPr>
            <a:r>
              <a:rPr lang="en" sz="2000" dirty="0"/>
              <a:t>“A shared hub of expertise in implementing FAIR data stewardship principles, offering leadership, coordination and cataloguing services to connect relevant people, guidance, learning resources and curricula”</a:t>
            </a:r>
            <a:endParaRPr sz="2000" dirty="0"/>
          </a:p>
          <a:p>
            <a:pPr>
              <a:spcBef>
                <a:spcPts val="1000"/>
              </a:spcBef>
            </a:pPr>
            <a:r>
              <a:rPr lang="en" sz="1800" dirty="0"/>
              <a:t>Support a range of communities in their activities aimed at FAIR data uptake and compliance.</a:t>
            </a:r>
            <a:endParaRPr sz="1800" dirty="0"/>
          </a:p>
          <a:p>
            <a:pPr>
              <a:spcBef>
                <a:spcPts val="0"/>
              </a:spcBef>
            </a:pPr>
            <a:r>
              <a:rPr lang="en" sz="1800" dirty="0"/>
              <a:t>Promote </a:t>
            </a:r>
            <a:r>
              <a:rPr lang="en" sz="1800" dirty="0" err="1"/>
              <a:t>harmonisation</a:t>
            </a:r>
            <a:r>
              <a:rPr lang="en" sz="1800" dirty="0"/>
              <a:t> and coordination of efforts across communities, identifying opportunities for synergies and building on the progress of others. For example: contributing to development of </a:t>
            </a:r>
            <a:r>
              <a:rPr lang="en" sz="1800" b="1" dirty="0"/>
              <a:t>Terms4FAIRskills</a:t>
            </a:r>
            <a:r>
              <a:rPr lang="en" sz="1800" dirty="0"/>
              <a:t> </a:t>
            </a:r>
            <a:r>
              <a:rPr lang="en" sz="1800" b="1" dirty="0"/>
              <a:t>terminology</a:t>
            </a:r>
            <a:r>
              <a:rPr lang="en" sz="1800" dirty="0"/>
              <a:t>.  </a:t>
            </a:r>
            <a:endParaRPr sz="1800" dirty="0"/>
          </a:p>
          <a:p>
            <a:pPr>
              <a:lnSpc>
                <a:spcPct val="100000"/>
              </a:lnSpc>
              <a:spcBef>
                <a:spcPts val="0"/>
              </a:spcBef>
            </a:pPr>
            <a:r>
              <a:rPr lang="en" sz="1800" b="1" dirty="0"/>
              <a:t>Dissemination, instruction and training</a:t>
            </a:r>
            <a:r>
              <a:rPr lang="en" sz="1800" dirty="0"/>
              <a:t>. Delivering data stewardship training building on the CODATA-RDA Summer School for Research Data Science</a:t>
            </a:r>
            <a:endParaRPr sz="1800" dirty="0"/>
          </a:p>
          <a:p>
            <a:pPr indent="-228600">
              <a:buNone/>
            </a:pPr>
            <a:endParaRPr dirty="0"/>
          </a:p>
        </p:txBody>
      </p:sp>
      <p:sp>
        <p:nvSpPr>
          <p:cNvPr id="310" name="Google Shape;310;p40"/>
          <p:cNvSpPr/>
          <p:nvPr/>
        </p:nvSpPr>
        <p:spPr>
          <a:xfrm>
            <a:off x="3703781" y="5958794"/>
            <a:ext cx="5061000" cy="354900"/>
          </a:xfrm>
          <a:prstGeom prst="rect">
            <a:avLst/>
          </a:prstGeom>
          <a:noFill/>
          <a:ln>
            <a:noFill/>
          </a:ln>
        </p:spPr>
        <p:txBody>
          <a:bodyPr spcFirstLastPara="1" wrap="square" lIns="91425" tIns="45700" rIns="91425" bIns="45700" anchor="t" anchorCtr="0">
            <a:noAutofit/>
          </a:bodyPr>
          <a:lstStyle/>
          <a:p>
            <a:pPr algn="r">
              <a:lnSpc>
                <a:spcPct val="115000"/>
              </a:lnSpc>
            </a:pPr>
            <a:r>
              <a:rPr lang="en" sz="1100" i="1" dirty="0">
                <a:solidFill>
                  <a:srgbClr val="000000"/>
                </a:solidFill>
                <a:latin typeface="Arial"/>
                <a:ea typeface="Arial"/>
                <a:cs typeface="Arial"/>
                <a:sym typeface="Arial"/>
              </a:rPr>
              <a:t>Contact: Elizabeth Newbold </a:t>
            </a:r>
            <a:r>
              <a:rPr lang="en" sz="1100" i="1" u="sng" dirty="0" err="1">
                <a:solidFill>
                  <a:schemeClr val="hlink"/>
                </a:solidFill>
                <a:latin typeface="Arial"/>
                <a:ea typeface="Arial"/>
                <a:cs typeface="Arial"/>
                <a:sym typeface="Arial"/>
                <a:hlinkClick r:id="rId3"/>
              </a:rPr>
              <a:t>e</a:t>
            </a:r>
            <a:r>
              <a:rPr lang="en" sz="1100" i="1" u="sng" dirty="0" err="1">
                <a:solidFill>
                  <a:schemeClr val="hlink"/>
                </a:solidFill>
                <a:latin typeface="Arial"/>
                <a:ea typeface="Arial"/>
                <a:cs typeface="Arial"/>
                <a:sym typeface="Arial"/>
                <a:hlinkClick r:id="rId3"/>
              </a:rPr>
              <a:t>lizabeth.newbold@stfc.ac.uk</a:t>
            </a:r>
            <a:r>
              <a:rPr lang="en" sz="1100" i="1" dirty="0">
                <a:solidFill>
                  <a:srgbClr val="000000"/>
                </a:solidFill>
                <a:latin typeface="Arial"/>
                <a:ea typeface="Arial"/>
                <a:cs typeface="Arial"/>
                <a:sym typeface="Arial"/>
              </a:rPr>
              <a:t> </a:t>
            </a:r>
            <a:endParaRPr sz="1100" i="1" dirty="0"/>
          </a:p>
        </p:txBody>
      </p:sp>
    </p:spTree>
    <p:extLst>
      <p:ext uri="{BB962C8B-B14F-4D97-AF65-F5344CB8AC3E}">
        <p14:creationId xmlns:p14="http://schemas.microsoft.com/office/powerpoint/2010/main" val="1028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1"/>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lnSpc>
                <a:spcPct val="100000"/>
              </a:lnSpc>
              <a:spcBef>
                <a:spcPts val="1800"/>
              </a:spcBef>
              <a:spcAft>
                <a:spcPts val="600"/>
              </a:spcAft>
            </a:pPr>
            <a:r>
              <a:rPr lang="en" sz="3959" dirty="0"/>
              <a:t>FAIR Data Science and </a:t>
            </a:r>
            <a:r>
              <a:rPr lang="en" sz="3959" dirty="0" err="1"/>
              <a:t>Professionalisation</a:t>
            </a:r>
            <a:r>
              <a:rPr lang="en" sz="3959" dirty="0"/>
              <a:t> </a:t>
            </a:r>
            <a:endParaRPr sz="3959" dirty="0"/>
          </a:p>
        </p:txBody>
      </p:sp>
      <p:sp>
        <p:nvSpPr>
          <p:cNvPr id="318" name="Google Shape;318;p41"/>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
              <a:pPr algn="l"/>
              <a:t>22</a:t>
            </a:fld>
            <a:endParaRPr/>
          </a:p>
        </p:txBody>
      </p:sp>
      <p:sp>
        <p:nvSpPr>
          <p:cNvPr id="317" name="Google Shape;317;p41"/>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spcBef>
                <a:spcPts val="0"/>
              </a:spcBef>
              <a:buNone/>
            </a:pPr>
            <a:r>
              <a:rPr lang="en" sz="1600" b="1" dirty="0">
                <a:solidFill>
                  <a:srgbClr val="000000"/>
                </a:solidFill>
                <a:ea typeface="Arial"/>
                <a:cs typeface="Arial"/>
                <a:sym typeface="Arial"/>
              </a:rPr>
              <a:t>Objectives</a:t>
            </a:r>
            <a:endParaRPr sz="1600" b="1" dirty="0">
              <a:solidFill>
                <a:srgbClr val="000000"/>
              </a:solidFill>
              <a:ea typeface="Arial"/>
              <a:cs typeface="Arial"/>
              <a:sym typeface="Arial"/>
            </a:endParaRPr>
          </a:p>
          <a:p>
            <a:pPr marL="0" indent="0">
              <a:spcBef>
                <a:spcPts val="1000"/>
              </a:spcBef>
              <a:buNone/>
            </a:pPr>
            <a:r>
              <a:rPr lang="en" sz="1600" dirty="0">
                <a:solidFill>
                  <a:srgbClr val="000000"/>
                </a:solidFill>
                <a:ea typeface="Arial"/>
                <a:cs typeface="Arial"/>
                <a:sym typeface="Arial"/>
              </a:rPr>
              <a:t>Map the integration of FAIR data principles in data science and other disciplines’ curricula and </a:t>
            </a:r>
            <a:r>
              <a:rPr lang="en" sz="1600" b="1" dirty="0" err="1">
                <a:solidFill>
                  <a:srgbClr val="000000"/>
                </a:solidFill>
                <a:ea typeface="Arial"/>
                <a:cs typeface="Arial"/>
                <a:sym typeface="Arial"/>
              </a:rPr>
              <a:t>analyse</a:t>
            </a:r>
            <a:r>
              <a:rPr lang="en" sz="1600" b="1" dirty="0">
                <a:solidFill>
                  <a:srgbClr val="000000"/>
                </a:solidFill>
                <a:ea typeface="Arial"/>
                <a:cs typeface="Arial"/>
                <a:sym typeface="Arial"/>
              </a:rPr>
              <a:t> the landscape of available FAIR data trainings in Europe</a:t>
            </a:r>
            <a:r>
              <a:rPr lang="en" sz="1600" dirty="0">
                <a:solidFill>
                  <a:srgbClr val="000000"/>
                </a:solidFill>
                <a:ea typeface="Arial"/>
                <a:cs typeface="Arial"/>
                <a:sym typeface="Arial"/>
              </a:rPr>
              <a:t>.</a:t>
            </a:r>
            <a:endParaRPr sz="1600" dirty="0">
              <a:solidFill>
                <a:srgbClr val="000000"/>
              </a:solidFill>
              <a:ea typeface="Arial"/>
              <a:cs typeface="Arial"/>
              <a:sym typeface="Arial"/>
            </a:endParaRPr>
          </a:p>
          <a:p>
            <a:pPr marL="0" indent="0">
              <a:spcBef>
                <a:spcPts val="500"/>
              </a:spcBef>
              <a:buNone/>
            </a:pPr>
            <a:r>
              <a:rPr lang="en" sz="1600" dirty="0">
                <a:solidFill>
                  <a:srgbClr val="000000"/>
                </a:solidFill>
                <a:ea typeface="Arial"/>
                <a:cs typeface="Arial"/>
                <a:sym typeface="Arial"/>
              </a:rPr>
              <a:t>Deliver a </a:t>
            </a:r>
            <a:r>
              <a:rPr lang="en" sz="1600" b="1" dirty="0">
                <a:solidFill>
                  <a:srgbClr val="000000"/>
                </a:solidFill>
                <a:ea typeface="Arial"/>
                <a:cs typeface="Arial"/>
                <a:sym typeface="Arial"/>
              </a:rPr>
              <a:t>FAIR data competence framework for higher education and professionals</a:t>
            </a:r>
            <a:r>
              <a:rPr lang="en" sz="1600" dirty="0">
                <a:solidFill>
                  <a:srgbClr val="000000"/>
                </a:solidFill>
                <a:ea typeface="Arial"/>
                <a:cs typeface="Arial"/>
                <a:sym typeface="Arial"/>
              </a:rPr>
              <a:t> to support the development of a FAIR data culture and the uptake of FAIR data principles.</a:t>
            </a:r>
            <a:endParaRPr sz="1600" dirty="0">
              <a:solidFill>
                <a:srgbClr val="000000"/>
              </a:solidFill>
              <a:ea typeface="Arial"/>
              <a:cs typeface="Arial"/>
              <a:sym typeface="Arial"/>
            </a:endParaRPr>
          </a:p>
          <a:p>
            <a:pPr marL="0" indent="0">
              <a:spcBef>
                <a:spcPts val="500"/>
              </a:spcBef>
              <a:buNone/>
            </a:pPr>
            <a:r>
              <a:rPr lang="en" sz="1600" dirty="0">
                <a:solidFill>
                  <a:srgbClr val="000000"/>
                </a:solidFill>
                <a:ea typeface="Arial"/>
                <a:cs typeface="Arial"/>
                <a:sym typeface="Arial"/>
              </a:rPr>
              <a:t>Translate the competence framework into </a:t>
            </a:r>
            <a:r>
              <a:rPr lang="en" sz="1600" b="1" dirty="0">
                <a:solidFill>
                  <a:srgbClr val="000000"/>
                </a:solidFill>
                <a:ea typeface="Arial"/>
                <a:cs typeface="Arial"/>
                <a:sym typeface="Arial"/>
              </a:rPr>
              <a:t>model curricula and university courses</a:t>
            </a:r>
            <a:r>
              <a:rPr lang="en" sz="1600" dirty="0">
                <a:solidFill>
                  <a:srgbClr val="000000"/>
                </a:solidFill>
                <a:ea typeface="Arial"/>
                <a:cs typeface="Arial"/>
                <a:sym typeface="Arial"/>
              </a:rPr>
              <a:t> for different disciplines and professional profiles (e.g. data stewards)</a:t>
            </a:r>
            <a:endParaRPr sz="1600" dirty="0">
              <a:solidFill>
                <a:srgbClr val="000000"/>
              </a:solidFill>
              <a:ea typeface="Arial"/>
              <a:cs typeface="Arial"/>
              <a:sym typeface="Arial"/>
            </a:endParaRPr>
          </a:p>
          <a:p>
            <a:pPr marL="0" indent="0">
              <a:spcBef>
                <a:spcPts val="500"/>
              </a:spcBef>
              <a:buNone/>
            </a:pPr>
            <a:r>
              <a:rPr lang="en" sz="1600" dirty="0">
                <a:solidFill>
                  <a:srgbClr val="000000"/>
                </a:solidFill>
                <a:ea typeface="Arial"/>
                <a:cs typeface="Arial"/>
                <a:sym typeface="Arial"/>
              </a:rPr>
              <a:t>Support embedding FAIR data education in university </a:t>
            </a:r>
            <a:r>
              <a:rPr lang="en" sz="1600" dirty="0" err="1">
                <a:solidFill>
                  <a:srgbClr val="000000"/>
                </a:solidFill>
                <a:ea typeface="Arial"/>
                <a:cs typeface="Arial"/>
                <a:sym typeface="Arial"/>
              </a:rPr>
              <a:t>programmes</a:t>
            </a:r>
            <a:r>
              <a:rPr lang="en" sz="1600" dirty="0">
                <a:solidFill>
                  <a:srgbClr val="000000"/>
                </a:solidFill>
                <a:ea typeface="Arial"/>
                <a:cs typeface="Arial"/>
                <a:sym typeface="Arial"/>
              </a:rPr>
              <a:t> and doctoral training through a </a:t>
            </a:r>
            <a:r>
              <a:rPr lang="en" sz="1600" b="1" dirty="0">
                <a:solidFill>
                  <a:srgbClr val="000000"/>
                </a:solidFill>
                <a:ea typeface="Arial"/>
                <a:cs typeface="Arial"/>
                <a:sym typeface="Arial"/>
              </a:rPr>
              <a:t>series of workshops</a:t>
            </a:r>
            <a:r>
              <a:rPr lang="en" sz="1600" dirty="0">
                <a:solidFill>
                  <a:srgbClr val="000000"/>
                </a:solidFill>
                <a:ea typeface="Arial"/>
                <a:cs typeface="Arial"/>
                <a:sym typeface="Arial"/>
              </a:rPr>
              <a:t>.</a:t>
            </a:r>
            <a:endParaRPr sz="1600" dirty="0">
              <a:ea typeface="Arial"/>
              <a:cs typeface="Arial"/>
              <a:sym typeface="Arial"/>
            </a:endParaRPr>
          </a:p>
          <a:p>
            <a:pPr indent="0">
              <a:lnSpc>
                <a:spcPct val="115000"/>
              </a:lnSpc>
              <a:spcBef>
                <a:spcPts val="1000"/>
              </a:spcBef>
              <a:buNone/>
            </a:pPr>
            <a:endParaRPr sz="1600" dirty="0">
              <a:ea typeface="Arial"/>
              <a:cs typeface="Arial"/>
              <a:sym typeface="Arial"/>
            </a:endParaRPr>
          </a:p>
          <a:p>
            <a:pPr indent="0">
              <a:lnSpc>
                <a:spcPct val="115000"/>
              </a:lnSpc>
              <a:spcBef>
                <a:spcPts val="1000"/>
              </a:spcBef>
              <a:buNone/>
            </a:pPr>
            <a:endParaRPr sz="1600" dirty="0">
              <a:ea typeface="Arial"/>
              <a:cs typeface="Arial"/>
              <a:sym typeface="Arial"/>
            </a:endParaRPr>
          </a:p>
          <a:p>
            <a:pPr indent="0">
              <a:lnSpc>
                <a:spcPct val="115000"/>
              </a:lnSpc>
              <a:spcBef>
                <a:spcPts val="1000"/>
              </a:spcBef>
              <a:buNone/>
            </a:pPr>
            <a:endParaRPr sz="1600" dirty="0">
              <a:ea typeface="Arial"/>
              <a:cs typeface="Arial"/>
              <a:sym typeface="Arial"/>
            </a:endParaRPr>
          </a:p>
          <a:p>
            <a:pPr indent="0" algn="r">
              <a:lnSpc>
                <a:spcPct val="115000"/>
              </a:lnSpc>
              <a:spcBef>
                <a:spcPts val="1000"/>
              </a:spcBef>
              <a:buNone/>
            </a:pPr>
            <a:r>
              <a:rPr lang="en" sz="1600" dirty="0">
                <a:ea typeface="Arial"/>
                <a:cs typeface="Arial"/>
                <a:sym typeface="Arial"/>
              </a:rPr>
              <a:t> </a:t>
            </a:r>
            <a:endParaRPr sz="1600" dirty="0">
              <a:ea typeface="Arial"/>
              <a:cs typeface="Arial"/>
              <a:sym typeface="Arial"/>
            </a:endParaRPr>
          </a:p>
          <a:p>
            <a:pPr marL="0" indent="0">
              <a:lnSpc>
                <a:spcPct val="115000"/>
              </a:lnSpc>
              <a:spcBef>
                <a:spcPts val="1000"/>
              </a:spcBef>
              <a:buNone/>
            </a:pPr>
            <a:endParaRPr sz="1600" dirty="0">
              <a:solidFill>
                <a:srgbClr val="000000"/>
              </a:solidFill>
              <a:ea typeface="Arial"/>
              <a:cs typeface="Arial"/>
              <a:sym typeface="Arial"/>
            </a:endParaRPr>
          </a:p>
        </p:txBody>
      </p:sp>
      <p:sp>
        <p:nvSpPr>
          <p:cNvPr id="320" name="Google Shape;320;p41"/>
          <p:cNvSpPr txBox="1">
            <a:spLocks noGrp="1"/>
          </p:cNvSpPr>
          <p:nvPr>
            <p:ph idx="13"/>
          </p:nvPr>
        </p:nvSpPr>
        <p:spPr>
          <a:xfrm>
            <a:off x="4580545" y="1690689"/>
            <a:ext cx="4184313" cy="4351338"/>
          </a:xfrm>
          <a:prstGeom prst="rect">
            <a:avLst/>
          </a:prstGeom>
          <a:noFill/>
          <a:ln>
            <a:noFill/>
          </a:ln>
        </p:spPr>
        <p:txBody>
          <a:bodyPr spcFirstLastPara="1" vert="horz" wrap="square" lIns="91425" tIns="45700" rIns="91425" bIns="45700" rtlCol="0" anchor="t" anchorCtr="0">
            <a:noAutofit/>
          </a:bodyPr>
          <a:lstStyle/>
          <a:p>
            <a:pPr marL="0" indent="0">
              <a:spcBef>
                <a:spcPts val="0"/>
              </a:spcBef>
              <a:buNone/>
            </a:pPr>
            <a:r>
              <a:rPr lang="en" sz="1400" b="1" dirty="0">
                <a:solidFill>
                  <a:srgbClr val="000000"/>
                </a:solidFill>
                <a:ea typeface="Arial"/>
                <a:cs typeface="Arial"/>
                <a:sym typeface="Arial"/>
              </a:rPr>
              <a:t>Main outputs</a:t>
            </a:r>
            <a:endParaRPr sz="1400" b="1" dirty="0">
              <a:solidFill>
                <a:srgbClr val="000000"/>
              </a:solidFill>
              <a:ea typeface="Arial"/>
              <a:cs typeface="Arial"/>
              <a:sym typeface="Arial"/>
            </a:endParaRPr>
          </a:p>
          <a:p>
            <a:pPr>
              <a:spcBef>
                <a:spcPts val="1000"/>
              </a:spcBef>
              <a:buClr>
                <a:srgbClr val="000000"/>
              </a:buClr>
              <a:buSzPts val="1150"/>
            </a:pPr>
            <a:r>
              <a:rPr lang="en" sz="1400" dirty="0">
                <a:sym typeface="Arial"/>
              </a:rPr>
              <a:t>Survey and report of FAIR data landscape (education, policies and support) at 90 universities across Europe: </a:t>
            </a:r>
            <a:r>
              <a:rPr lang="en" sz="1400" dirty="0">
                <a:sym typeface="Arial"/>
                <a:hlinkClick r:id="rId3">
                  <a:extLst>
                    <a:ext uri="{A12FA001-AC4F-418D-AE19-62706E023703}">
                      <ahyp:hlinkClr xmlns:ahyp="http://schemas.microsoft.com/office/drawing/2018/hyperlinkcolor" val="tx"/>
                    </a:ext>
                  </a:extLst>
                </a:hlinkClick>
              </a:rPr>
              <a:t>https://doi.org/10.5281/zenodo.3629682</a:t>
            </a:r>
            <a:r>
              <a:rPr lang="en" sz="1400" dirty="0">
                <a:sym typeface="Arial"/>
              </a:rPr>
              <a:t> </a:t>
            </a:r>
            <a:endParaRPr sz="1400" dirty="0">
              <a:sym typeface="Arial"/>
            </a:endParaRPr>
          </a:p>
          <a:p>
            <a:pPr>
              <a:spcBef>
                <a:spcPts val="0"/>
              </a:spcBef>
              <a:buClr>
                <a:srgbClr val="000000"/>
              </a:buClr>
              <a:buSzPts val="1150"/>
            </a:pPr>
            <a:r>
              <a:rPr lang="en" sz="1400" dirty="0">
                <a:sym typeface="Arial"/>
              </a:rPr>
              <a:t>Overview and analysis of existing competence frameworks and training initiatives: </a:t>
            </a:r>
            <a:r>
              <a:rPr lang="en" sz="1400" dirty="0">
                <a:sym typeface="Arial"/>
                <a:hlinkClick r:id="rId4">
                  <a:extLst>
                    <a:ext uri="{A12FA001-AC4F-418D-AE19-62706E023703}">
                      <ahyp:hlinkClr xmlns:ahyp="http://schemas.microsoft.com/office/drawing/2018/hyperlinkcolor" val="tx"/>
                    </a:ext>
                  </a:extLst>
                </a:hlinkClick>
              </a:rPr>
              <a:t>https://doi.org/10.5281/zenodo.4009006</a:t>
            </a:r>
            <a:r>
              <a:rPr lang="en" sz="1400" dirty="0">
                <a:sym typeface="Arial"/>
              </a:rPr>
              <a:t> </a:t>
            </a:r>
            <a:endParaRPr sz="1400" dirty="0">
              <a:sym typeface="Arial"/>
            </a:endParaRPr>
          </a:p>
          <a:p>
            <a:pPr marL="0" indent="0">
              <a:spcBef>
                <a:spcPts val="1000"/>
              </a:spcBef>
              <a:buNone/>
            </a:pPr>
            <a:r>
              <a:rPr lang="en" sz="1400" b="1" dirty="0">
                <a:solidFill>
                  <a:srgbClr val="000000"/>
                </a:solidFill>
                <a:ea typeface="Arial"/>
                <a:cs typeface="Arial"/>
                <a:sym typeface="Arial"/>
              </a:rPr>
              <a:t>Main activities</a:t>
            </a:r>
            <a:endParaRPr sz="1400" b="1" dirty="0">
              <a:solidFill>
                <a:srgbClr val="000000"/>
              </a:solidFill>
              <a:ea typeface="Arial"/>
              <a:cs typeface="Arial"/>
              <a:sym typeface="Arial"/>
            </a:endParaRPr>
          </a:p>
          <a:p>
            <a:pPr>
              <a:spcBef>
                <a:spcPts val="1000"/>
              </a:spcBef>
              <a:buClr>
                <a:srgbClr val="000000"/>
              </a:buClr>
              <a:buSzPts val="1150"/>
            </a:pPr>
            <a:r>
              <a:rPr lang="en" sz="1400" dirty="0">
                <a:sym typeface="Arial"/>
              </a:rPr>
              <a:t>Focus groups held with 50 experts at </a:t>
            </a:r>
            <a:r>
              <a:rPr lang="en" sz="1400" dirty="0">
                <a:sym typeface="Arial"/>
                <a:hlinkClick r:id="rId5">
                  <a:extLst>
                    <a:ext uri="{A12FA001-AC4F-418D-AE19-62706E023703}">
                      <ahyp:hlinkClr xmlns:ahyp="http://schemas.microsoft.com/office/drawing/2018/hyperlinkcolor" val="tx"/>
                    </a:ext>
                  </a:extLst>
                </a:hlinkClick>
              </a:rPr>
              <a:t>University Carlos III of Madrid</a:t>
            </a:r>
            <a:r>
              <a:rPr lang="en" sz="1400" dirty="0">
                <a:sym typeface="Arial"/>
              </a:rPr>
              <a:t> and the </a:t>
            </a:r>
            <a:r>
              <a:rPr lang="en" sz="1400" dirty="0">
                <a:sym typeface="Arial"/>
                <a:hlinkClick r:id="rId6">
                  <a:extLst>
                    <a:ext uri="{A12FA001-AC4F-418D-AE19-62706E023703}">
                      <ahyp:hlinkClr xmlns:ahyp="http://schemas.microsoft.com/office/drawing/2018/hyperlinkcolor" val="tx"/>
                    </a:ext>
                  </a:extLst>
                </a:hlinkClick>
              </a:rPr>
              <a:t>University of Amsterdam</a:t>
            </a:r>
            <a:endParaRPr sz="1400" dirty="0">
              <a:sym typeface="Arial"/>
            </a:endParaRPr>
          </a:p>
          <a:p>
            <a:pPr>
              <a:spcBef>
                <a:spcPts val="0"/>
              </a:spcBef>
              <a:buClr>
                <a:srgbClr val="000000"/>
              </a:buClr>
              <a:buSzPts val="1150"/>
            </a:pPr>
            <a:r>
              <a:rPr lang="en" sz="1400" dirty="0">
                <a:sym typeface="Arial"/>
                <a:hlinkClick r:id="rId7">
                  <a:extLst>
                    <a:ext uri="{A12FA001-AC4F-418D-AE19-62706E023703}">
                      <ahyp:hlinkClr xmlns:ahyp="http://schemas.microsoft.com/office/drawing/2018/hyperlinkcolor" val="tx"/>
                    </a:ext>
                  </a:extLst>
                </a:hlinkClick>
              </a:rPr>
              <a:t>Design Workshop for “FAIR Competence Framework for Higher Education”</a:t>
            </a:r>
            <a:endParaRPr sz="1400" dirty="0">
              <a:sym typeface="Arial"/>
            </a:endParaRPr>
          </a:p>
          <a:p>
            <a:pPr>
              <a:spcBef>
                <a:spcPts val="0"/>
              </a:spcBef>
              <a:buClr>
                <a:srgbClr val="000000"/>
              </a:buClr>
              <a:buSzPts val="1150"/>
            </a:pPr>
            <a:r>
              <a:rPr lang="en" sz="1400" dirty="0">
                <a:sym typeface="Arial"/>
                <a:hlinkClick r:id="rId8">
                  <a:extLst>
                    <a:ext uri="{A12FA001-AC4F-418D-AE19-62706E023703}">
                      <ahyp:hlinkClr xmlns:ahyp="http://schemas.microsoft.com/office/drawing/2018/hyperlinkcolor" val="tx"/>
                    </a:ext>
                  </a:extLst>
                </a:hlinkClick>
              </a:rPr>
              <a:t>Workshop on role of academic libraries</a:t>
            </a:r>
            <a:r>
              <a:rPr lang="en" sz="1400" dirty="0">
                <a:sym typeface="Arial"/>
              </a:rPr>
              <a:t> in RDM and FAIR training: </a:t>
            </a:r>
            <a:r>
              <a:rPr lang="en" sz="1400" dirty="0">
                <a:sym typeface="Arial"/>
                <a:hlinkClick r:id="rId9">
                  <a:extLst>
                    <a:ext uri="{A12FA001-AC4F-418D-AE19-62706E023703}">
                      <ahyp:hlinkClr xmlns:ahyp="http://schemas.microsoft.com/office/drawing/2018/hyperlinkcolor" val="tx"/>
                    </a:ext>
                  </a:extLst>
                </a:hlinkClick>
              </a:rPr>
              <a:t>https://zenodo.org/record/3929098</a:t>
            </a:r>
            <a:r>
              <a:rPr lang="en" sz="1400" dirty="0">
                <a:sym typeface="Arial"/>
              </a:rPr>
              <a:t> </a:t>
            </a:r>
            <a:endParaRPr sz="1400" dirty="0">
              <a:sym typeface="Arial"/>
            </a:endParaRPr>
          </a:p>
          <a:p>
            <a:pPr marL="0" indent="0">
              <a:spcBef>
                <a:spcPts val="1000"/>
              </a:spcBef>
              <a:buNone/>
            </a:pPr>
            <a:r>
              <a:rPr lang="en" sz="1400" b="1" dirty="0">
                <a:solidFill>
                  <a:srgbClr val="000000"/>
                </a:solidFill>
                <a:ea typeface="Arial"/>
                <a:cs typeface="Arial"/>
                <a:sym typeface="Arial"/>
              </a:rPr>
              <a:t>Coming soon</a:t>
            </a:r>
            <a:endParaRPr sz="1400" b="1" dirty="0">
              <a:solidFill>
                <a:srgbClr val="000000"/>
              </a:solidFill>
              <a:ea typeface="Arial"/>
              <a:cs typeface="Arial"/>
              <a:sym typeface="Arial"/>
            </a:endParaRPr>
          </a:p>
          <a:p>
            <a:pPr>
              <a:spcBef>
                <a:spcPts val="1000"/>
              </a:spcBef>
              <a:buClr>
                <a:srgbClr val="000000"/>
              </a:buClr>
              <a:buSzPts val="1150"/>
            </a:pPr>
            <a:r>
              <a:rPr lang="en" sz="1400" dirty="0">
                <a:sym typeface="Arial"/>
              </a:rPr>
              <a:t>FAIR Competence Framework (Q1/2021)</a:t>
            </a:r>
            <a:endParaRPr sz="1400" dirty="0">
              <a:sym typeface="Arial"/>
            </a:endParaRPr>
          </a:p>
          <a:p>
            <a:pPr>
              <a:spcBef>
                <a:spcPts val="0"/>
              </a:spcBef>
              <a:buClr>
                <a:srgbClr val="000000"/>
              </a:buClr>
              <a:buSzPts val="1150"/>
            </a:pPr>
            <a:r>
              <a:rPr lang="en" sz="1400" dirty="0">
                <a:sym typeface="Arial"/>
              </a:rPr>
              <a:t>Series of capacity building workshops (Q2-4/2021)</a:t>
            </a:r>
            <a:endParaRPr sz="1400" dirty="0">
              <a:sym typeface="Arial"/>
            </a:endParaRPr>
          </a:p>
          <a:p>
            <a:pPr indent="0">
              <a:lnSpc>
                <a:spcPct val="115000"/>
              </a:lnSpc>
              <a:spcBef>
                <a:spcPts val="1000"/>
              </a:spcBef>
              <a:buNone/>
            </a:pPr>
            <a:endParaRPr sz="1400" dirty="0">
              <a:ea typeface="Arial"/>
              <a:cs typeface="Arial"/>
              <a:sym typeface="Arial"/>
            </a:endParaRPr>
          </a:p>
          <a:p>
            <a:pPr indent="0">
              <a:lnSpc>
                <a:spcPct val="115000"/>
              </a:lnSpc>
              <a:spcBef>
                <a:spcPts val="1000"/>
              </a:spcBef>
              <a:buNone/>
            </a:pPr>
            <a:endParaRPr sz="1400" dirty="0">
              <a:ea typeface="Arial"/>
              <a:cs typeface="Arial"/>
              <a:sym typeface="Arial"/>
            </a:endParaRPr>
          </a:p>
          <a:p>
            <a:pPr indent="0" algn="r">
              <a:lnSpc>
                <a:spcPct val="115000"/>
              </a:lnSpc>
              <a:spcBef>
                <a:spcPts val="1000"/>
              </a:spcBef>
              <a:buNone/>
            </a:pPr>
            <a:r>
              <a:rPr lang="en" sz="1400" dirty="0">
                <a:ea typeface="Arial"/>
                <a:cs typeface="Arial"/>
                <a:sym typeface="Arial"/>
              </a:rPr>
              <a:t> </a:t>
            </a:r>
            <a:endParaRPr sz="1400" dirty="0">
              <a:ea typeface="Arial"/>
              <a:cs typeface="Arial"/>
              <a:sym typeface="Arial"/>
            </a:endParaRPr>
          </a:p>
          <a:p>
            <a:pPr marL="0" indent="0">
              <a:lnSpc>
                <a:spcPct val="115000"/>
              </a:lnSpc>
              <a:spcBef>
                <a:spcPts val="1000"/>
              </a:spcBef>
              <a:buNone/>
            </a:pPr>
            <a:endParaRPr sz="1400" dirty="0">
              <a:solidFill>
                <a:srgbClr val="000000"/>
              </a:solidFill>
              <a:ea typeface="Arial"/>
              <a:cs typeface="Arial"/>
              <a:sym typeface="Arial"/>
            </a:endParaRPr>
          </a:p>
        </p:txBody>
      </p:sp>
      <p:sp>
        <p:nvSpPr>
          <p:cNvPr id="319" name="Google Shape;319;p41"/>
          <p:cNvSpPr txBox="1"/>
          <p:nvPr/>
        </p:nvSpPr>
        <p:spPr>
          <a:xfrm>
            <a:off x="5338256" y="6032654"/>
            <a:ext cx="3624300" cy="322800"/>
          </a:xfrm>
          <a:prstGeom prst="rect">
            <a:avLst/>
          </a:prstGeom>
          <a:noFill/>
          <a:ln>
            <a:noFill/>
          </a:ln>
        </p:spPr>
        <p:txBody>
          <a:bodyPr spcFirstLastPara="1" wrap="square" lIns="91425" tIns="45700" rIns="91425" bIns="45700" anchor="t" anchorCtr="0">
            <a:noAutofit/>
          </a:bodyPr>
          <a:lstStyle/>
          <a:p>
            <a:pPr algn="r">
              <a:lnSpc>
                <a:spcPct val="115000"/>
              </a:lnSpc>
              <a:spcBef>
                <a:spcPts val="1000"/>
              </a:spcBef>
              <a:buClr>
                <a:schemeClr val="dk1"/>
              </a:buClr>
              <a:buSzPts val="2800"/>
            </a:pPr>
            <a:r>
              <a:rPr lang="en" sz="1100" i="1" dirty="0">
                <a:solidFill>
                  <a:schemeClr val="dk1"/>
                </a:solidFill>
                <a:latin typeface="Arial"/>
                <a:ea typeface="Arial"/>
                <a:cs typeface="Arial"/>
                <a:sym typeface="Arial"/>
              </a:rPr>
              <a:t>Contact: Lennart </a:t>
            </a:r>
            <a:r>
              <a:rPr lang="en" sz="1100" i="1" dirty="0" err="1">
                <a:solidFill>
                  <a:schemeClr val="dk1"/>
                </a:solidFill>
                <a:latin typeface="Arial"/>
                <a:ea typeface="Arial"/>
                <a:cs typeface="Arial"/>
                <a:sym typeface="Arial"/>
              </a:rPr>
              <a:t>Stoy</a:t>
            </a:r>
            <a:r>
              <a:rPr lang="en" sz="1100" i="1" dirty="0">
                <a:solidFill>
                  <a:schemeClr val="dk1"/>
                </a:solidFill>
                <a:latin typeface="Arial"/>
                <a:ea typeface="Arial"/>
                <a:cs typeface="Arial"/>
                <a:sym typeface="Arial"/>
              </a:rPr>
              <a:t> </a:t>
            </a:r>
            <a:r>
              <a:rPr lang="en" sz="1100" i="1" u="sng" dirty="0">
                <a:solidFill>
                  <a:schemeClr val="hlink"/>
                </a:solidFill>
                <a:latin typeface="Arial"/>
                <a:ea typeface="Arial"/>
                <a:cs typeface="Arial"/>
                <a:sym typeface="Arial"/>
                <a:hlinkClick r:id="rId10"/>
              </a:rPr>
              <a:t>lennart.stoy@eua.eu</a:t>
            </a:r>
            <a:r>
              <a:rPr lang="en" sz="1100" i="1" u="sng" dirty="0">
                <a:solidFill>
                  <a:schemeClr val="hlink"/>
                </a:solidFill>
                <a:latin typeface="Arial"/>
                <a:ea typeface="Arial"/>
                <a:cs typeface="Arial"/>
                <a:sym typeface="Arial"/>
              </a:rPr>
              <a:t> </a:t>
            </a:r>
            <a:r>
              <a:rPr lang="en" sz="1100" i="1" dirty="0">
                <a:solidFill>
                  <a:schemeClr val="dk1"/>
                </a:solidFill>
                <a:latin typeface="Arial"/>
                <a:ea typeface="Arial"/>
                <a:cs typeface="Arial"/>
                <a:sym typeface="Arial"/>
              </a:rPr>
              <a:t> </a:t>
            </a:r>
            <a:endParaRPr sz="1100" i="1" dirty="0"/>
          </a:p>
          <a:p>
            <a:pPr>
              <a:lnSpc>
                <a:spcPct val="115000"/>
              </a:lnSpc>
              <a:spcBef>
                <a:spcPts val="1000"/>
              </a:spcBef>
              <a:buClr>
                <a:schemeClr val="dk1"/>
              </a:buClr>
              <a:buSzPts val="2800"/>
            </a:pPr>
            <a:endParaRPr sz="11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2734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gn="ctr">
              <a:lnSpc>
                <a:spcPct val="115000"/>
              </a:lnSpc>
              <a:spcBef>
                <a:spcPts val="1800"/>
              </a:spcBef>
              <a:spcAft>
                <a:spcPts val="600"/>
              </a:spcAft>
              <a:buSzPts val="1800"/>
            </a:pPr>
            <a:r>
              <a:rPr lang="en" sz="3400">
                <a:latin typeface="Arial"/>
                <a:ea typeface="Arial"/>
                <a:cs typeface="Arial"/>
                <a:sym typeface="Arial"/>
              </a:rPr>
              <a:t>You as FAIRsFAIR ambassador</a:t>
            </a:r>
            <a:endParaRPr sz="3400">
              <a:latin typeface="Arial"/>
              <a:ea typeface="Arial"/>
              <a:cs typeface="Arial"/>
              <a:sym typeface="Arial"/>
            </a:endParaRPr>
          </a:p>
        </p:txBody>
      </p:sp>
      <p:sp>
        <p:nvSpPr>
          <p:cNvPr id="327" name="Google Shape;327;p42"/>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23</a:t>
            </a:fld>
            <a:endParaRPr/>
          </a:p>
        </p:txBody>
      </p:sp>
      <p:sp>
        <p:nvSpPr>
          <p:cNvPr id="328" name="Google Shape;328;p42"/>
          <p:cNvSpPr txBox="1"/>
          <p:nvPr/>
        </p:nvSpPr>
        <p:spPr>
          <a:xfrm>
            <a:off x="-75150" y="1825769"/>
            <a:ext cx="9294300" cy="547500"/>
          </a:xfrm>
          <a:prstGeom prst="rect">
            <a:avLst/>
          </a:prstGeom>
          <a:solidFill>
            <a:srgbClr val="1C4587"/>
          </a:solidFill>
          <a:ln>
            <a:noFill/>
          </a:ln>
        </p:spPr>
        <p:txBody>
          <a:bodyPr spcFirstLastPara="1" wrap="square" lIns="91425" tIns="91425" rIns="91425" bIns="91425" anchor="t" anchorCtr="0">
            <a:noAutofit/>
          </a:bodyPr>
          <a:lstStyle/>
          <a:p>
            <a:pPr algn="ctr">
              <a:buClr>
                <a:srgbClr val="000000"/>
              </a:buClr>
              <a:buSzPts val="1600"/>
            </a:pPr>
            <a:r>
              <a:rPr lang="en" sz="1600" b="1">
                <a:solidFill>
                  <a:srgbClr val="FFFFFF"/>
                </a:solidFill>
                <a:latin typeface="Arial"/>
                <a:ea typeface="Arial"/>
                <a:cs typeface="Arial"/>
                <a:sym typeface="Arial"/>
              </a:rPr>
              <a:t>FAIRsFAIR in a Nutshell </a:t>
            </a:r>
            <a:r>
              <a:rPr lang="en" sz="1600" b="1" u="sng">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https://www.fairsfair.eu/fairsfair-nutshell</a:t>
            </a:r>
            <a:r>
              <a:rPr lang="en" sz="1600" b="1">
                <a:solidFill>
                  <a:srgbClr val="FFFFFF"/>
                </a:solidFill>
                <a:latin typeface="Arial"/>
                <a:ea typeface="Arial"/>
                <a:cs typeface="Arial"/>
                <a:sym typeface="Arial"/>
              </a:rPr>
              <a:t> </a:t>
            </a:r>
            <a:endParaRPr sz="1600" b="1">
              <a:solidFill>
                <a:srgbClr val="FFFFFF"/>
              </a:solidFill>
              <a:latin typeface="Arial"/>
              <a:ea typeface="Arial"/>
              <a:cs typeface="Arial"/>
              <a:sym typeface="Arial"/>
            </a:endParaRPr>
          </a:p>
          <a:p>
            <a:pPr algn="ctr">
              <a:buClr>
                <a:srgbClr val="000000"/>
              </a:buClr>
              <a:buSzPts val="1400"/>
            </a:pPr>
            <a:r>
              <a:rPr lang="en" sz="1400" b="1">
                <a:solidFill>
                  <a:srgbClr val="FFFFFF"/>
                </a:solidFill>
                <a:latin typeface="Arial"/>
                <a:ea typeface="Arial"/>
                <a:cs typeface="Arial"/>
                <a:sym typeface="Arial"/>
              </a:rPr>
              <a:t>Useful materials for sharing &amp; distribution</a:t>
            </a:r>
            <a:endParaRPr sz="1400" b="1">
              <a:solidFill>
                <a:srgbClr val="FFFFFF"/>
              </a:solidFill>
              <a:latin typeface="Arial"/>
              <a:ea typeface="Arial"/>
              <a:cs typeface="Arial"/>
              <a:sym typeface="Arial"/>
            </a:endParaRPr>
          </a:p>
        </p:txBody>
      </p:sp>
      <p:sp>
        <p:nvSpPr>
          <p:cNvPr id="329" name="Google Shape;329;p42"/>
          <p:cNvSpPr txBox="1"/>
          <p:nvPr/>
        </p:nvSpPr>
        <p:spPr>
          <a:xfrm>
            <a:off x="228600" y="3910125"/>
            <a:ext cx="3395100" cy="1881900"/>
          </a:xfrm>
          <a:prstGeom prst="rect">
            <a:avLst/>
          </a:prstGeom>
          <a:noFill/>
          <a:ln>
            <a:noFill/>
          </a:ln>
        </p:spPr>
        <p:txBody>
          <a:bodyPr spcFirstLastPara="1" wrap="square" lIns="91425" tIns="91425" rIns="91425" bIns="91425" anchor="t" anchorCtr="0">
            <a:noAutofit/>
          </a:bodyPr>
          <a:lstStyle/>
          <a:p>
            <a:pPr>
              <a:lnSpc>
                <a:spcPct val="115000"/>
              </a:lnSpc>
              <a:spcBef>
                <a:spcPts val="1400"/>
              </a:spcBef>
              <a:buClr>
                <a:srgbClr val="000000"/>
              </a:buClr>
              <a:buSzPts val="1300"/>
            </a:pPr>
            <a:r>
              <a:rPr lang="en" sz="1300" b="1">
                <a:solidFill>
                  <a:schemeClr val="dk1"/>
                </a:solidFill>
                <a:latin typeface="Arial"/>
                <a:ea typeface="Arial"/>
                <a:cs typeface="Arial"/>
                <a:sym typeface="Arial"/>
              </a:rPr>
              <a:t>For dissemination &amp; social media share</a:t>
            </a:r>
            <a:endParaRPr sz="1300" b="1">
              <a:solidFill>
                <a:schemeClr val="dk1"/>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4"/>
              </a:rPr>
              <a:t>FAIRsFAIR videos</a:t>
            </a:r>
            <a:endParaRPr sz="1100" u="sng">
              <a:solidFill>
                <a:schemeClr val="hlink"/>
              </a:solidFill>
            </a:endParaRPr>
          </a:p>
          <a:p>
            <a:pPr marL="457200" indent="-298450">
              <a:buClr>
                <a:schemeClr val="hlink"/>
              </a:buClr>
              <a:buSzPts val="1100"/>
              <a:buChar char="●"/>
            </a:pPr>
            <a:r>
              <a:rPr lang="en" sz="1100" u="sng">
                <a:solidFill>
                  <a:schemeClr val="hlink"/>
                </a:solidFill>
                <a:hlinkClick r:id="rId5"/>
              </a:rPr>
              <a:t>FAIRsFAIR podcasts</a:t>
            </a:r>
            <a:endParaRPr sz="1100" u="sng">
              <a:solidFill>
                <a:schemeClr val="hlink"/>
              </a:solidFil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6"/>
              </a:rPr>
              <a:t>Twitter channel</a:t>
            </a:r>
            <a:endParaRPr sz="1100" u="sng">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7"/>
              </a:rPr>
              <a:t>LinkedIn page</a:t>
            </a:r>
            <a:endParaRPr sz="1100" u="sng">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8"/>
              </a:rPr>
              <a:t>Youtube account</a:t>
            </a:r>
            <a:endParaRPr sz="1100" u="sng">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9"/>
              </a:rPr>
              <a:t>FAIRsFAIR standard logo (png)</a:t>
            </a:r>
            <a:endParaRPr sz="1100" u="sng">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10"/>
              </a:rPr>
              <a:t>FAIRsFAIR square logo (png)</a:t>
            </a:r>
            <a:endParaRPr sz="1100" u="sng">
              <a:solidFill>
                <a:schemeClr val="hlink"/>
              </a:solidFill>
              <a:latin typeface="Arial"/>
              <a:ea typeface="Arial"/>
              <a:cs typeface="Arial"/>
              <a:sym typeface="Arial"/>
            </a:endParaRPr>
          </a:p>
        </p:txBody>
      </p:sp>
      <p:sp>
        <p:nvSpPr>
          <p:cNvPr id="330" name="Google Shape;330;p42"/>
          <p:cNvSpPr txBox="1"/>
          <p:nvPr/>
        </p:nvSpPr>
        <p:spPr>
          <a:xfrm>
            <a:off x="228600" y="2501350"/>
            <a:ext cx="3395100" cy="1881900"/>
          </a:xfrm>
          <a:prstGeom prst="rect">
            <a:avLst/>
          </a:prstGeom>
          <a:noFill/>
          <a:ln>
            <a:noFill/>
          </a:ln>
        </p:spPr>
        <p:txBody>
          <a:bodyPr spcFirstLastPara="1" wrap="square" lIns="91425" tIns="91425" rIns="91425" bIns="91425" anchor="t" anchorCtr="0">
            <a:noAutofit/>
          </a:bodyPr>
          <a:lstStyle/>
          <a:p>
            <a:pPr>
              <a:buClr>
                <a:srgbClr val="000000"/>
              </a:buClr>
              <a:buSzPts val="1300"/>
            </a:pPr>
            <a:r>
              <a:rPr lang="en" sz="1300" b="1">
                <a:solidFill>
                  <a:schemeClr val="dk1"/>
                </a:solidFill>
                <a:latin typeface="Arial"/>
                <a:ea typeface="Arial"/>
                <a:cs typeface="Arial"/>
                <a:sym typeface="Arial"/>
              </a:rPr>
              <a:t>About FAIRsFAIR</a:t>
            </a:r>
            <a:endParaRPr sz="1300" b="1">
              <a:solidFill>
                <a:schemeClr val="dk1"/>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11"/>
              </a:rPr>
              <a:t>FAIRsFAIR, Fostering FAIR Data Culture &amp; Practices in Europe Flyer, March 2019</a:t>
            </a:r>
            <a:endParaRPr sz="1100">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12"/>
              </a:rPr>
              <a:t>FAIRsFAIR main outputs. Infographics, September 2019</a:t>
            </a:r>
            <a:endParaRPr sz="1100">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13"/>
              </a:rPr>
              <a:t>Embracing a FAIR Culture. FAIRsFAIR poster at the EOSC-Hub week. May 2020</a:t>
            </a:r>
            <a:endParaRPr sz="1100">
              <a:solidFill>
                <a:schemeClr val="hlink"/>
              </a:solidFill>
              <a:latin typeface="Arial"/>
              <a:ea typeface="Arial"/>
              <a:cs typeface="Arial"/>
              <a:sym typeface="Arial"/>
            </a:endParaRPr>
          </a:p>
          <a:p>
            <a:pPr marL="457200" indent="-298450">
              <a:buClr>
                <a:schemeClr val="dk1"/>
              </a:buClr>
              <a:buSzPts val="1100"/>
              <a:buFont typeface="Arial"/>
              <a:buChar char="●"/>
            </a:pPr>
            <a:r>
              <a:rPr lang="en" sz="1100" u="sng">
                <a:solidFill>
                  <a:schemeClr val="hlink"/>
                </a:solidFill>
                <a:latin typeface="Arial"/>
                <a:ea typeface="Arial"/>
                <a:cs typeface="Arial"/>
                <a:sym typeface="Arial"/>
                <a:hlinkClick r:id="rId14"/>
              </a:rPr>
              <a:t>FAIRsFAIR &amp; EOSC infographic</a:t>
            </a:r>
            <a:endParaRPr sz="1100">
              <a:solidFill>
                <a:schemeClr val="hlink"/>
              </a:solidFill>
              <a:latin typeface="Arial"/>
              <a:ea typeface="Arial"/>
              <a:cs typeface="Arial"/>
              <a:sym typeface="Arial"/>
            </a:endParaRPr>
          </a:p>
        </p:txBody>
      </p:sp>
      <p:cxnSp>
        <p:nvCxnSpPr>
          <p:cNvPr id="331" name="Google Shape;331;p42"/>
          <p:cNvCxnSpPr/>
          <p:nvPr/>
        </p:nvCxnSpPr>
        <p:spPr>
          <a:xfrm flipH="1">
            <a:off x="3699975" y="2795475"/>
            <a:ext cx="7500" cy="2496300"/>
          </a:xfrm>
          <a:prstGeom prst="straightConnector1">
            <a:avLst/>
          </a:prstGeom>
          <a:noFill/>
          <a:ln w="38100" cap="flat" cmpd="sng">
            <a:solidFill>
              <a:srgbClr val="0B5394"/>
            </a:solidFill>
            <a:prstDash val="solid"/>
            <a:round/>
            <a:headEnd type="none" w="sm" len="sm"/>
            <a:tailEnd type="none" w="sm" len="sm"/>
          </a:ln>
        </p:spPr>
      </p:cxnSp>
      <p:sp>
        <p:nvSpPr>
          <p:cNvPr id="332" name="Google Shape;332;p42"/>
          <p:cNvSpPr/>
          <p:nvPr/>
        </p:nvSpPr>
        <p:spPr>
          <a:xfrm>
            <a:off x="3938161" y="3062975"/>
            <a:ext cx="4567200" cy="1177200"/>
          </a:xfrm>
          <a:prstGeom prst="rect">
            <a:avLst/>
          </a:prstGeom>
          <a:noFill/>
          <a:ln>
            <a:noFill/>
          </a:ln>
        </p:spPr>
        <p:txBody>
          <a:bodyPr spcFirstLastPara="1" wrap="square" lIns="91425" tIns="45700" rIns="91425" bIns="45700" anchor="t" anchorCtr="0">
            <a:noAutofit/>
          </a:bodyPr>
          <a:lstStyle/>
          <a:p>
            <a:r>
              <a:rPr lang="en" sz="1300" b="1">
                <a:solidFill>
                  <a:schemeClr val="dk1"/>
                </a:solidFill>
              </a:rPr>
              <a:t>FAIRsFAIR Readings</a:t>
            </a:r>
            <a:endParaRPr sz="1300" b="1">
              <a:solidFill>
                <a:schemeClr val="dk1"/>
              </a:solidFil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15"/>
              </a:rPr>
              <a:t>FAIRsFAIR documents for community review</a:t>
            </a:r>
            <a:endParaRPr sz="1300">
              <a:solidFill>
                <a:srgbClr val="000000"/>
              </a:solidFill>
              <a:latin typeface="Arial"/>
              <a:ea typeface="Arial"/>
              <a:cs typeface="Arial"/>
              <a:sym typeface="Aria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16"/>
              </a:rPr>
              <a:t>Deliverables and milestones</a:t>
            </a:r>
            <a:endParaRPr sz="1300">
              <a:solidFill>
                <a:srgbClr val="000000"/>
              </a:solidFill>
              <a:latin typeface="Arial"/>
              <a:ea typeface="Arial"/>
              <a:cs typeface="Arial"/>
              <a:sym typeface="Aria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17"/>
              </a:rPr>
              <a:t>Presentations</a:t>
            </a:r>
            <a:endParaRPr sz="1300">
              <a:solidFill>
                <a:srgbClr val="000000"/>
              </a:solidFill>
              <a:latin typeface="Arial"/>
              <a:ea typeface="Arial"/>
              <a:cs typeface="Arial"/>
              <a:sym typeface="Aria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18"/>
              </a:rPr>
              <a:t>Articles and blogposts</a:t>
            </a:r>
            <a:endParaRPr sz="1300">
              <a:solidFill>
                <a:srgbClr val="000000"/>
              </a:solidFill>
              <a:latin typeface="Arial"/>
              <a:ea typeface="Arial"/>
              <a:cs typeface="Arial"/>
              <a:sym typeface="Aria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19"/>
              </a:rPr>
              <a:t>Newsletters</a:t>
            </a:r>
            <a:endParaRPr sz="1300">
              <a:solidFill>
                <a:srgbClr val="000000"/>
              </a:solidFill>
              <a:latin typeface="Arial"/>
              <a:ea typeface="Arial"/>
              <a:cs typeface="Arial"/>
              <a:sym typeface="Aria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20"/>
              </a:rPr>
              <a:t>Other Outputs</a:t>
            </a:r>
            <a:endParaRPr sz="1300">
              <a:solidFill>
                <a:srgbClr val="000000"/>
              </a:solidFill>
              <a:latin typeface="Arial"/>
              <a:ea typeface="Arial"/>
              <a:cs typeface="Arial"/>
              <a:sym typeface="Arial"/>
            </a:endParaRPr>
          </a:p>
        </p:txBody>
      </p:sp>
      <p:sp>
        <p:nvSpPr>
          <p:cNvPr id="333" name="Google Shape;333;p42"/>
          <p:cNvSpPr txBox="1"/>
          <p:nvPr/>
        </p:nvSpPr>
        <p:spPr>
          <a:xfrm>
            <a:off x="3938161" y="4056087"/>
            <a:ext cx="3000000" cy="407100"/>
          </a:xfrm>
          <a:prstGeom prst="rect">
            <a:avLst/>
          </a:prstGeom>
          <a:noFill/>
          <a:ln>
            <a:noFill/>
          </a:ln>
        </p:spPr>
        <p:txBody>
          <a:bodyPr spcFirstLastPara="1" wrap="square" lIns="91425" tIns="91425" rIns="91425" bIns="91425" anchor="t" anchorCtr="0">
            <a:noAutofit/>
          </a:bodyPr>
          <a:lstStyle/>
          <a:p>
            <a:pPr>
              <a:lnSpc>
                <a:spcPct val="115000"/>
              </a:lnSpc>
              <a:spcBef>
                <a:spcPts val="1400"/>
              </a:spcBef>
              <a:buClr>
                <a:srgbClr val="000000"/>
              </a:buClr>
              <a:buSzPts val="1300"/>
            </a:pPr>
            <a:endParaRPr sz="1300" b="1">
              <a:solidFill>
                <a:schemeClr val="dk1"/>
              </a:solidFill>
            </a:endParaRPr>
          </a:p>
        </p:txBody>
      </p:sp>
      <p:sp>
        <p:nvSpPr>
          <p:cNvPr id="334" name="Google Shape;334;p42"/>
          <p:cNvSpPr/>
          <p:nvPr/>
        </p:nvSpPr>
        <p:spPr>
          <a:xfrm>
            <a:off x="4041975" y="4599648"/>
            <a:ext cx="3975900" cy="866400"/>
          </a:xfrm>
          <a:prstGeom prst="rect">
            <a:avLst/>
          </a:prstGeom>
          <a:noFill/>
          <a:ln>
            <a:noFill/>
          </a:ln>
        </p:spPr>
        <p:txBody>
          <a:bodyPr spcFirstLastPara="1" wrap="square" lIns="91425" tIns="45700" rIns="91425" bIns="45700" anchor="t" anchorCtr="0">
            <a:noAutofit/>
          </a:bodyPr>
          <a:lstStyle/>
          <a:p>
            <a:pPr>
              <a:lnSpc>
                <a:spcPct val="115000"/>
              </a:lnSpc>
              <a:spcBef>
                <a:spcPts val="1400"/>
              </a:spcBef>
            </a:pPr>
            <a:r>
              <a:rPr lang="en" sz="1300" b="1">
                <a:solidFill>
                  <a:schemeClr val="dk1"/>
                </a:solidFill>
              </a:rPr>
              <a:t>FAIRsFAIR Software &amp; Tools</a:t>
            </a:r>
            <a:endParaRPr sz="1300" b="1">
              <a:solidFill>
                <a:schemeClr val="dk1"/>
              </a:solidFil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21"/>
              </a:rPr>
              <a:t>FAIR Aware</a:t>
            </a:r>
            <a:endParaRPr sz="1300">
              <a:solidFill>
                <a:srgbClr val="000000"/>
              </a:solidFill>
              <a:latin typeface="Arial"/>
              <a:ea typeface="Arial"/>
              <a:cs typeface="Arial"/>
              <a:sym typeface="Arial"/>
            </a:endParaRPr>
          </a:p>
          <a:p>
            <a:pPr marL="285750" indent="-266700">
              <a:buClr>
                <a:srgbClr val="000000"/>
              </a:buClr>
              <a:buSzPts val="1300"/>
              <a:buFont typeface="Arial"/>
              <a:buChar char="•"/>
            </a:pPr>
            <a:r>
              <a:rPr lang="en" sz="1300" u="sng">
                <a:solidFill>
                  <a:schemeClr val="hlink"/>
                </a:solidFill>
                <a:latin typeface="Arial"/>
                <a:ea typeface="Arial"/>
                <a:cs typeface="Arial"/>
                <a:sym typeface="Arial"/>
                <a:hlinkClick r:id="rId22"/>
              </a:rPr>
              <a:t>FAIR Data Object Assessment Metrics</a:t>
            </a:r>
            <a:endParaRPr sz="1300"/>
          </a:p>
          <a:p>
            <a:pPr marL="285750" indent="-266700">
              <a:buSzPts val="1300"/>
              <a:buChar char="•"/>
            </a:pPr>
            <a:r>
              <a:rPr lang="en" sz="1300" u="sng">
                <a:solidFill>
                  <a:schemeClr val="hlink"/>
                </a:solidFill>
                <a:hlinkClick r:id="rId23"/>
              </a:rPr>
              <a:t>F-UJI</a:t>
            </a:r>
            <a:endParaRPr sz="1300"/>
          </a:p>
          <a:p>
            <a:pPr marL="285750" indent="-184150">
              <a:buClr>
                <a:srgbClr val="000000"/>
              </a:buClr>
              <a:buSzPts val="1600"/>
            </a:pPr>
            <a:endParaRPr sz="1300" b="1">
              <a:solidFill>
                <a:srgbClr val="000000"/>
              </a:solidFill>
              <a:latin typeface="Arial"/>
              <a:ea typeface="Arial"/>
              <a:cs typeface="Arial"/>
              <a:sym typeface="Arial"/>
            </a:endParaRPr>
          </a:p>
        </p:txBody>
      </p:sp>
      <p:sp>
        <p:nvSpPr>
          <p:cNvPr id="335" name="Google Shape;335;p42"/>
          <p:cNvSpPr txBox="1"/>
          <p:nvPr/>
        </p:nvSpPr>
        <p:spPr>
          <a:xfrm>
            <a:off x="3977954" y="2501351"/>
            <a:ext cx="4903800" cy="491400"/>
          </a:xfrm>
          <a:prstGeom prst="rect">
            <a:avLst/>
          </a:prstGeom>
          <a:noFill/>
          <a:ln>
            <a:noFill/>
          </a:ln>
        </p:spPr>
        <p:txBody>
          <a:bodyPr spcFirstLastPara="1" wrap="square" lIns="91425" tIns="91425" rIns="91425" bIns="91425" anchor="t" anchorCtr="0">
            <a:noAutofit/>
          </a:bodyPr>
          <a:lstStyle/>
          <a:p>
            <a:r>
              <a:rPr lang="en" sz="1300">
                <a:solidFill>
                  <a:schemeClr val="dk1"/>
                </a:solidFill>
              </a:rPr>
              <a:t>FAIRsFAIR deposited outputs are periodically added to the</a:t>
            </a:r>
            <a:r>
              <a:rPr lang="en" sz="1300">
                <a:solidFill>
                  <a:schemeClr val="dk1"/>
                </a:solidFill>
                <a:uFill>
                  <a:noFill/>
                </a:uFill>
                <a:hlinkClick r:id="rId24">
                  <a:extLst>
                    <a:ext uri="{A12FA001-AC4F-418D-AE19-62706E023703}">
                      <ahyp:hlinkClr xmlns:ahyp="http://schemas.microsoft.com/office/drawing/2018/hyperlinkcolor" val="tx"/>
                    </a:ext>
                  </a:extLst>
                </a:hlinkClick>
              </a:rPr>
              <a:t> </a:t>
            </a:r>
            <a:r>
              <a:rPr lang="en" sz="1300" b="1">
                <a:solidFill>
                  <a:schemeClr val="dk1"/>
                </a:solidFill>
                <a:uFill>
                  <a:noFill/>
                </a:uFill>
                <a:hlinkClick r:id="rId24">
                  <a:extLst>
                    <a:ext uri="{A12FA001-AC4F-418D-AE19-62706E023703}">
                      <ahyp:hlinkClr xmlns:ahyp="http://schemas.microsoft.com/office/drawing/2018/hyperlinkcolor" val="tx"/>
                    </a:ext>
                  </a:extLst>
                </a:hlinkClick>
              </a:rPr>
              <a:t>FAIRsFAIR community on Zenodo</a:t>
            </a:r>
            <a:endParaRPr sz="1300" b="1">
              <a:solidFill>
                <a:schemeClr val="dk1"/>
              </a:solidFill>
            </a:endParaRPr>
          </a:p>
        </p:txBody>
      </p:sp>
    </p:spTree>
    <p:extLst>
      <p:ext uri="{BB962C8B-B14F-4D97-AF65-F5344CB8AC3E}">
        <p14:creationId xmlns:p14="http://schemas.microsoft.com/office/powerpoint/2010/main" val="1037350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24</a:t>
            </a:fld>
            <a:endParaRPr/>
          </a:p>
        </p:txBody>
      </p:sp>
      <p:sp>
        <p:nvSpPr>
          <p:cNvPr id="341" name="Google Shape;341;p43"/>
          <p:cNvSpPr txBox="1"/>
          <p:nvPr/>
        </p:nvSpPr>
        <p:spPr>
          <a:xfrm>
            <a:off x="595086" y="1515351"/>
            <a:ext cx="8403770" cy="706871"/>
          </a:xfrm>
          <a:prstGeom prst="rect">
            <a:avLst/>
          </a:prstGeom>
          <a:noFill/>
          <a:ln>
            <a:noFill/>
          </a:ln>
        </p:spPr>
        <p:txBody>
          <a:bodyPr spcFirstLastPara="1" wrap="square" lIns="91425" tIns="91425" rIns="91425" bIns="91425" anchor="t" anchorCtr="0">
            <a:noAutofit/>
          </a:bodyPr>
          <a:lstStyle/>
          <a:p>
            <a:pPr>
              <a:buClr>
                <a:srgbClr val="1670C9"/>
              </a:buClr>
              <a:buSzPts val="4000"/>
            </a:pPr>
            <a:r>
              <a:rPr lang="en" sz="4000">
                <a:solidFill>
                  <a:srgbClr val="4470A7"/>
                </a:solidFill>
                <a:latin typeface="Calibri"/>
                <a:ea typeface="Calibri"/>
                <a:cs typeface="Calibri"/>
                <a:sym typeface="Calibri"/>
              </a:rPr>
              <a:t>FAIRsFAIR in a Nutshell</a:t>
            </a:r>
            <a:endParaRPr sz="4000">
              <a:solidFill>
                <a:srgbClr val="4470A7"/>
              </a:solidFill>
              <a:latin typeface="Calibri"/>
              <a:ea typeface="Calibri"/>
              <a:cs typeface="Calibri"/>
              <a:sym typeface="Calibri"/>
            </a:endParaRPr>
          </a:p>
          <a:p>
            <a:pPr>
              <a:buClr>
                <a:srgbClr val="1670C9"/>
              </a:buClr>
              <a:buSzPts val="4000"/>
            </a:pPr>
            <a:r>
              <a:rPr lang="en" sz="4000">
                <a:solidFill>
                  <a:srgbClr val="4470A7"/>
                </a:solidFill>
                <a:latin typeface="Calibri"/>
                <a:ea typeface="Calibri"/>
                <a:cs typeface="Calibri"/>
                <a:sym typeface="Calibri"/>
              </a:rPr>
              <a:t>October 2020</a:t>
            </a:r>
            <a:endParaRPr/>
          </a:p>
        </p:txBody>
      </p:sp>
      <p:pic>
        <p:nvPicPr>
          <p:cNvPr id="342" name="Google Shape;342;p43"/>
          <p:cNvPicPr preferRelativeResize="0"/>
          <p:nvPr/>
        </p:nvPicPr>
        <p:blipFill rotWithShape="1">
          <a:blip r:embed="rId3">
            <a:alphaModFix/>
          </a:blip>
          <a:srcRect/>
          <a:stretch/>
        </p:blipFill>
        <p:spPr>
          <a:xfrm>
            <a:off x="365577" y="3584782"/>
            <a:ext cx="413294" cy="413294"/>
          </a:xfrm>
          <a:prstGeom prst="rect">
            <a:avLst/>
          </a:prstGeom>
          <a:gradFill>
            <a:gsLst>
              <a:gs pos="0">
                <a:srgbClr val="306CD7"/>
              </a:gs>
              <a:gs pos="100000">
                <a:srgbClr val="90B0FF"/>
              </a:gs>
            </a:gsLst>
            <a:lin ang="16200000" scaled="0"/>
          </a:gradFill>
          <a:ln>
            <a:noFill/>
          </a:ln>
          <a:effectLst>
            <a:outerShdw blurRad="40000" dist="23000" dir="5400000" rotWithShape="0">
              <a:srgbClr val="000000">
                <a:alpha val="34901"/>
              </a:srgbClr>
            </a:outerShdw>
          </a:effectLst>
        </p:spPr>
      </p:pic>
      <p:sp>
        <p:nvSpPr>
          <p:cNvPr id="343" name="Google Shape;343;p43"/>
          <p:cNvSpPr/>
          <p:nvPr/>
        </p:nvSpPr>
        <p:spPr>
          <a:xfrm>
            <a:off x="1094303" y="3641387"/>
            <a:ext cx="2289409" cy="300082"/>
          </a:xfrm>
          <a:prstGeom prst="rect">
            <a:avLst/>
          </a:prstGeom>
          <a:noFill/>
          <a:ln>
            <a:noFill/>
          </a:ln>
        </p:spPr>
        <p:txBody>
          <a:bodyPr spcFirstLastPara="1" wrap="square" lIns="91425" tIns="45700" rIns="91425" bIns="45700" anchor="t" anchorCtr="0">
            <a:noAutofit/>
          </a:bodyPr>
          <a:lstStyle/>
          <a:p>
            <a:r>
              <a:rPr lang="en" sz="2000" b="1" u="sng">
                <a:solidFill>
                  <a:schemeClr val="hlink"/>
                </a:solidFill>
                <a:latin typeface="Arial"/>
                <a:ea typeface="Arial"/>
                <a:cs typeface="Arial"/>
                <a:sym typeface="Arial"/>
                <a:hlinkClick r:id="rId4"/>
              </a:rPr>
              <a:t>@FAIRsFAIR_eu</a:t>
            </a:r>
            <a:r>
              <a:rPr lang="en" sz="2000" b="1">
                <a:solidFill>
                  <a:srgbClr val="46688E"/>
                </a:solidFill>
                <a:latin typeface="Arial"/>
                <a:ea typeface="Arial"/>
                <a:cs typeface="Arial"/>
                <a:sym typeface="Arial"/>
              </a:rPr>
              <a:t> </a:t>
            </a:r>
            <a:endParaRPr/>
          </a:p>
        </p:txBody>
      </p:sp>
      <p:pic>
        <p:nvPicPr>
          <p:cNvPr id="344" name="Google Shape;344;p43"/>
          <p:cNvPicPr preferRelativeResize="0"/>
          <p:nvPr/>
        </p:nvPicPr>
        <p:blipFill rotWithShape="1">
          <a:blip r:embed="rId5">
            <a:alphaModFix/>
          </a:blip>
          <a:srcRect/>
          <a:stretch/>
        </p:blipFill>
        <p:spPr>
          <a:xfrm>
            <a:off x="365577" y="4237379"/>
            <a:ext cx="413294" cy="413294"/>
          </a:xfrm>
          <a:prstGeom prst="rect">
            <a:avLst/>
          </a:prstGeom>
          <a:gradFill>
            <a:gsLst>
              <a:gs pos="0">
                <a:srgbClr val="306CD7"/>
              </a:gs>
              <a:gs pos="100000">
                <a:srgbClr val="90B0FF"/>
              </a:gs>
            </a:gsLst>
            <a:lin ang="16200000" scaled="0"/>
          </a:gradFill>
          <a:ln>
            <a:noFill/>
          </a:ln>
          <a:effectLst>
            <a:outerShdw blurRad="40000" dist="23000" dir="5400000" rotWithShape="0">
              <a:srgbClr val="000000">
                <a:alpha val="34901"/>
              </a:srgbClr>
            </a:outerShdw>
          </a:effectLst>
        </p:spPr>
      </p:pic>
      <p:sp>
        <p:nvSpPr>
          <p:cNvPr id="345" name="Google Shape;345;p43"/>
          <p:cNvSpPr/>
          <p:nvPr/>
        </p:nvSpPr>
        <p:spPr>
          <a:xfrm>
            <a:off x="1094302" y="4293985"/>
            <a:ext cx="6220898" cy="300082"/>
          </a:xfrm>
          <a:prstGeom prst="rect">
            <a:avLst/>
          </a:prstGeom>
          <a:noFill/>
          <a:ln>
            <a:noFill/>
          </a:ln>
        </p:spPr>
        <p:txBody>
          <a:bodyPr spcFirstLastPara="1" wrap="square" lIns="91425" tIns="45700" rIns="91425" bIns="45700" anchor="t" anchorCtr="0">
            <a:noAutofit/>
          </a:bodyPr>
          <a:lstStyle/>
          <a:p>
            <a:r>
              <a:rPr lang="en" sz="2000" b="1" u="sng">
                <a:solidFill>
                  <a:schemeClr val="hlink"/>
                </a:solidFill>
                <a:latin typeface="Arial"/>
                <a:ea typeface="Arial"/>
                <a:cs typeface="Arial"/>
                <a:sym typeface="Arial"/>
                <a:hlinkClick r:id="rId6"/>
              </a:rPr>
              <a:t>www.linkedin.com/company/fairsfair/</a:t>
            </a:r>
            <a:r>
              <a:rPr lang="en" sz="2000" b="1">
                <a:solidFill>
                  <a:srgbClr val="46688E"/>
                </a:solidFill>
                <a:latin typeface="Arial"/>
                <a:ea typeface="Arial"/>
                <a:cs typeface="Arial"/>
                <a:sym typeface="Arial"/>
              </a:rPr>
              <a:t> </a:t>
            </a:r>
            <a:endParaRPr/>
          </a:p>
        </p:txBody>
      </p:sp>
      <p:sp>
        <p:nvSpPr>
          <p:cNvPr id="346" name="Google Shape;346;p43"/>
          <p:cNvSpPr/>
          <p:nvPr/>
        </p:nvSpPr>
        <p:spPr>
          <a:xfrm>
            <a:off x="1094303" y="3060547"/>
            <a:ext cx="4260023" cy="300082"/>
          </a:xfrm>
          <a:prstGeom prst="rect">
            <a:avLst/>
          </a:prstGeom>
          <a:noFill/>
          <a:ln>
            <a:noFill/>
          </a:ln>
        </p:spPr>
        <p:txBody>
          <a:bodyPr spcFirstLastPara="1" wrap="square" lIns="91425" tIns="45700" rIns="91425" bIns="45700" anchor="t" anchorCtr="0">
            <a:noAutofit/>
          </a:bodyPr>
          <a:lstStyle/>
          <a:p>
            <a:r>
              <a:rPr lang="en" sz="2000" b="1" u="sng">
                <a:solidFill>
                  <a:schemeClr val="hlink"/>
                </a:solidFill>
                <a:latin typeface="Arial"/>
                <a:ea typeface="Arial"/>
                <a:cs typeface="Arial"/>
                <a:sym typeface="Arial"/>
                <a:hlinkClick r:id="rId7"/>
              </a:rPr>
              <a:t>www.fairsfair.eu</a:t>
            </a:r>
            <a:r>
              <a:rPr lang="en" sz="2000" b="1">
                <a:solidFill>
                  <a:srgbClr val="46688E"/>
                </a:solidFill>
                <a:latin typeface="Arial"/>
                <a:ea typeface="Arial"/>
                <a:cs typeface="Arial"/>
                <a:sym typeface="Arial"/>
              </a:rPr>
              <a:t> </a:t>
            </a:r>
            <a:endParaRPr/>
          </a:p>
        </p:txBody>
      </p:sp>
      <p:sp>
        <p:nvSpPr>
          <p:cNvPr id="347" name="Google Shape;347;p43"/>
          <p:cNvSpPr/>
          <p:nvPr/>
        </p:nvSpPr>
        <p:spPr>
          <a:xfrm>
            <a:off x="1094302" y="5059024"/>
            <a:ext cx="7999840" cy="300082"/>
          </a:xfrm>
          <a:prstGeom prst="rect">
            <a:avLst/>
          </a:prstGeom>
          <a:noFill/>
          <a:ln>
            <a:noFill/>
          </a:ln>
        </p:spPr>
        <p:txBody>
          <a:bodyPr spcFirstLastPara="1" wrap="square" lIns="91425" tIns="45700" rIns="91425" bIns="45700" anchor="t" anchorCtr="0">
            <a:noAutofit/>
          </a:bodyPr>
          <a:lstStyle/>
          <a:p>
            <a:r>
              <a:rPr lang="en" sz="2000" b="1" u="sng">
                <a:solidFill>
                  <a:schemeClr val="hlink"/>
                </a:solidFill>
                <a:latin typeface="Arial"/>
                <a:ea typeface="Arial"/>
                <a:cs typeface="Arial"/>
                <a:sym typeface="Arial"/>
                <a:hlinkClick r:id="rId8"/>
              </a:rPr>
              <a:t>www.youtube.com/channel/UCE4wSBnNIBfu6SqlBaIMfNg</a:t>
            </a:r>
            <a:r>
              <a:rPr lang="en" sz="2000" b="1">
                <a:solidFill>
                  <a:srgbClr val="46688E"/>
                </a:solidFill>
                <a:latin typeface="Arial"/>
                <a:ea typeface="Arial"/>
                <a:cs typeface="Arial"/>
                <a:sym typeface="Arial"/>
              </a:rPr>
              <a:t> </a:t>
            </a:r>
            <a:endParaRPr/>
          </a:p>
        </p:txBody>
      </p:sp>
      <p:pic>
        <p:nvPicPr>
          <p:cNvPr id="348" name="Google Shape;348;p43"/>
          <p:cNvPicPr preferRelativeResize="0"/>
          <p:nvPr/>
        </p:nvPicPr>
        <p:blipFill rotWithShape="1">
          <a:blip r:embed="rId9">
            <a:alphaModFix/>
          </a:blip>
          <a:srcRect/>
          <a:stretch/>
        </p:blipFill>
        <p:spPr>
          <a:xfrm>
            <a:off x="340972" y="5051744"/>
            <a:ext cx="450203" cy="314642"/>
          </a:xfrm>
          <a:prstGeom prst="rect">
            <a:avLst/>
          </a:prstGeom>
          <a:noFill/>
          <a:ln>
            <a:noFill/>
          </a:ln>
        </p:spPr>
      </p:pic>
      <p:pic>
        <p:nvPicPr>
          <p:cNvPr id="349" name="Google Shape;349;p43"/>
          <p:cNvPicPr preferRelativeResize="0"/>
          <p:nvPr/>
        </p:nvPicPr>
        <p:blipFill rotWithShape="1">
          <a:blip r:embed="rId10">
            <a:alphaModFix/>
          </a:blip>
          <a:srcRect/>
          <a:stretch/>
        </p:blipFill>
        <p:spPr>
          <a:xfrm>
            <a:off x="324212" y="2967542"/>
            <a:ext cx="475342" cy="486094"/>
          </a:xfrm>
          <a:prstGeom prst="rect">
            <a:avLst/>
          </a:prstGeom>
          <a:noFill/>
          <a:ln>
            <a:noFill/>
          </a:ln>
        </p:spPr>
      </p:pic>
      <p:sp>
        <p:nvSpPr>
          <p:cNvPr id="350" name="Google Shape;350;p43"/>
          <p:cNvSpPr/>
          <p:nvPr/>
        </p:nvSpPr>
        <p:spPr>
          <a:xfrm rot="504274">
            <a:off x="4729286" y="2654836"/>
            <a:ext cx="3835954" cy="662414"/>
          </a:xfrm>
          <a:prstGeom prst="rect">
            <a:avLst/>
          </a:prstGeom>
          <a:solidFill>
            <a:srgbClr val="2F5496"/>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algn="ctr"/>
            <a:r>
              <a:rPr lang="en" sz="2400" b="1">
                <a:solidFill>
                  <a:schemeClr val="lt1"/>
                </a:solidFill>
                <a:latin typeface="Arial"/>
                <a:ea typeface="Arial"/>
                <a:cs typeface="Arial"/>
                <a:sym typeface="Arial"/>
              </a:rPr>
              <a:t>FOLLOW US</a:t>
            </a:r>
            <a:endParaRPr/>
          </a:p>
        </p:txBody>
      </p:sp>
    </p:spTree>
    <p:extLst>
      <p:ext uri="{BB962C8B-B14F-4D97-AF65-F5344CB8AC3E}">
        <p14:creationId xmlns:p14="http://schemas.microsoft.com/office/powerpoint/2010/main" val="102627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ctrTitle"/>
          </p:nvPr>
        </p:nvSpPr>
        <p:spPr>
          <a:xfrm>
            <a:off x="130215" y="2853398"/>
            <a:ext cx="8927400" cy="1291338"/>
          </a:xfrm>
          <a:prstGeom prst="rect">
            <a:avLst/>
          </a:prstGeom>
          <a:noFill/>
          <a:ln>
            <a:noFill/>
          </a:ln>
        </p:spPr>
        <p:txBody>
          <a:bodyPr spcFirstLastPara="1" vert="horz" wrap="square" lIns="91425" tIns="45700" rIns="91425" bIns="45700" rtlCol="0" anchor="b" anchorCtr="0">
            <a:noAutofit/>
          </a:bodyPr>
          <a:lstStyle/>
          <a:p>
            <a:pPr>
              <a:spcBef>
                <a:spcPts val="0"/>
              </a:spcBef>
              <a:buClr>
                <a:srgbClr val="4470A7"/>
              </a:buClr>
              <a:buSzPts val="3600"/>
            </a:pPr>
            <a:r>
              <a:rPr lang="en" sz="4800"/>
              <a:t>FAIRsFAIR in a Nutshell</a:t>
            </a:r>
            <a:br>
              <a:rPr lang="en" sz="4800"/>
            </a:br>
            <a:r>
              <a:rPr lang="en" sz="4000" b="1"/>
              <a:t>October 2020</a:t>
            </a:r>
            <a:endParaRPr sz="4000" b="1"/>
          </a:p>
        </p:txBody>
      </p:sp>
    </p:spTree>
    <p:extLst>
      <p:ext uri="{BB962C8B-B14F-4D97-AF65-F5344CB8AC3E}">
        <p14:creationId xmlns:p14="http://schemas.microsoft.com/office/powerpoint/2010/main" val="262511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4</a:t>
            </a:fld>
            <a:endParaRPr/>
          </a:p>
        </p:txBody>
      </p:sp>
      <p:pic>
        <p:nvPicPr>
          <p:cNvPr id="104" name="Google Shape;104;p22"/>
          <p:cNvPicPr preferRelativeResize="0"/>
          <p:nvPr/>
        </p:nvPicPr>
        <p:blipFill rotWithShape="1">
          <a:blip r:embed="rId3">
            <a:alphaModFix/>
          </a:blip>
          <a:srcRect/>
          <a:stretch/>
        </p:blipFill>
        <p:spPr>
          <a:xfrm>
            <a:off x="134063" y="1792704"/>
            <a:ext cx="1543380" cy="588628"/>
          </a:xfrm>
          <a:prstGeom prst="rect">
            <a:avLst/>
          </a:prstGeom>
          <a:noFill/>
          <a:ln>
            <a:noFill/>
          </a:ln>
        </p:spPr>
      </p:pic>
      <p:pic>
        <p:nvPicPr>
          <p:cNvPr id="105" name="Google Shape;105;p22"/>
          <p:cNvPicPr preferRelativeResize="0"/>
          <p:nvPr/>
        </p:nvPicPr>
        <p:blipFill rotWithShape="1">
          <a:blip r:embed="rId4">
            <a:alphaModFix/>
          </a:blip>
          <a:srcRect/>
          <a:stretch/>
        </p:blipFill>
        <p:spPr>
          <a:xfrm>
            <a:off x="2502012" y="1930547"/>
            <a:ext cx="1719353" cy="483688"/>
          </a:xfrm>
          <a:prstGeom prst="rect">
            <a:avLst/>
          </a:prstGeom>
          <a:noFill/>
          <a:ln>
            <a:noFill/>
          </a:ln>
        </p:spPr>
      </p:pic>
      <p:pic>
        <p:nvPicPr>
          <p:cNvPr id="106" name="Google Shape;106;p22"/>
          <p:cNvPicPr preferRelativeResize="0"/>
          <p:nvPr/>
        </p:nvPicPr>
        <p:blipFill rotWithShape="1">
          <a:blip r:embed="rId5">
            <a:alphaModFix/>
          </a:blip>
          <a:srcRect/>
          <a:stretch/>
        </p:blipFill>
        <p:spPr>
          <a:xfrm>
            <a:off x="4584499" y="1544517"/>
            <a:ext cx="1808317" cy="1205545"/>
          </a:xfrm>
          <a:prstGeom prst="rect">
            <a:avLst/>
          </a:prstGeom>
          <a:noFill/>
          <a:ln>
            <a:noFill/>
          </a:ln>
        </p:spPr>
      </p:pic>
      <p:pic>
        <p:nvPicPr>
          <p:cNvPr id="107" name="Google Shape;107;p22"/>
          <p:cNvPicPr preferRelativeResize="0"/>
          <p:nvPr/>
        </p:nvPicPr>
        <p:blipFill rotWithShape="1">
          <a:blip r:embed="rId6">
            <a:alphaModFix/>
          </a:blip>
          <a:srcRect/>
          <a:stretch/>
        </p:blipFill>
        <p:spPr>
          <a:xfrm>
            <a:off x="-515171" y="2119646"/>
            <a:ext cx="2193936" cy="1462624"/>
          </a:xfrm>
          <a:prstGeom prst="rect">
            <a:avLst/>
          </a:prstGeom>
          <a:noFill/>
          <a:ln>
            <a:noFill/>
          </a:ln>
        </p:spPr>
      </p:pic>
      <p:pic>
        <p:nvPicPr>
          <p:cNvPr id="108" name="Google Shape;108;p22"/>
          <p:cNvPicPr preferRelativeResize="0"/>
          <p:nvPr/>
        </p:nvPicPr>
        <p:blipFill rotWithShape="1">
          <a:blip r:embed="rId7">
            <a:alphaModFix/>
          </a:blip>
          <a:srcRect/>
          <a:stretch/>
        </p:blipFill>
        <p:spPr>
          <a:xfrm>
            <a:off x="5250803" y="3137606"/>
            <a:ext cx="1491259" cy="994172"/>
          </a:xfrm>
          <a:prstGeom prst="rect">
            <a:avLst/>
          </a:prstGeom>
          <a:noFill/>
          <a:ln>
            <a:noFill/>
          </a:ln>
        </p:spPr>
      </p:pic>
      <p:pic>
        <p:nvPicPr>
          <p:cNvPr id="109" name="Google Shape;109;p22"/>
          <p:cNvPicPr preferRelativeResize="0"/>
          <p:nvPr/>
        </p:nvPicPr>
        <p:blipFill rotWithShape="1">
          <a:blip r:embed="rId8">
            <a:alphaModFix/>
          </a:blip>
          <a:srcRect/>
          <a:stretch/>
        </p:blipFill>
        <p:spPr>
          <a:xfrm>
            <a:off x="6060227" y="3499755"/>
            <a:ext cx="2292135" cy="1528089"/>
          </a:xfrm>
          <a:prstGeom prst="rect">
            <a:avLst/>
          </a:prstGeom>
          <a:noFill/>
          <a:ln>
            <a:noFill/>
          </a:ln>
        </p:spPr>
      </p:pic>
      <p:pic>
        <p:nvPicPr>
          <p:cNvPr id="110" name="Google Shape;110;p22"/>
          <p:cNvPicPr preferRelativeResize="0"/>
          <p:nvPr/>
        </p:nvPicPr>
        <p:blipFill rotWithShape="1">
          <a:blip r:embed="rId9">
            <a:alphaModFix/>
          </a:blip>
          <a:srcRect/>
          <a:stretch/>
        </p:blipFill>
        <p:spPr>
          <a:xfrm>
            <a:off x="7058843" y="3197447"/>
            <a:ext cx="1438664" cy="959110"/>
          </a:xfrm>
          <a:prstGeom prst="rect">
            <a:avLst/>
          </a:prstGeom>
          <a:noFill/>
          <a:ln>
            <a:noFill/>
          </a:ln>
        </p:spPr>
      </p:pic>
      <p:pic>
        <p:nvPicPr>
          <p:cNvPr id="111" name="Google Shape;111;p22"/>
          <p:cNvPicPr preferRelativeResize="0"/>
          <p:nvPr/>
        </p:nvPicPr>
        <p:blipFill rotWithShape="1">
          <a:blip r:embed="rId10">
            <a:alphaModFix/>
          </a:blip>
          <a:srcRect/>
          <a:stretch/>
        </p:blipFill>
        <p:spPr>
          <a:xfrm>
            <a:off x="1786397" y="3058993"/>
            <a:ext cx="1491259" cy="994172"/>
          </a:xfrm>
          <a:prstGeom prst="rect">
            <a:avLst/>
          </a:prstGeom>
          <a:noFill/>
          <a:ln>
            <a:noFill/>
          </a:ln>
        </p:spPr>
      </p:pic>
      <p:pic>
        <p:nvPicPr>
          <p:cNvPr id="112" name="Google Shape;112;p22"/>
          <p:cNvPicPr preferRelativeResize="0"/>
          <p:nvPr/>
        </p:nvPicPr>
        <p:blipFill rotWithShape="1">
          <a:blip r:embed="rId11">
            <a:alphaModFix/>
          </a:blip>
          <a:srcRect/>
          <a:stretch/>
        </p:blipFill>
        <p:spPr>
          <a:xfrm>
            <a:off x="6187849" y="4137336"/>
            <a:ext cx="2193936" cy="1462624"/>
          </a:xfrm>
          <a:prstGeom prst="rect">
            <a:avLst/>
          </a:prstGeom>
          <a:noFill/>
          <a:ln>
            <a:noFill/>
          </a:ln>
        </p:spPr>
      </p:pic>
      <p:pic>
        <p:nvPicPr>
          <p:cNvPr id="113" name="Google Shape;113;p22"/>
          <p:cNvPicPr preferRelativeResize="0"/>
          <p:nvPr/>
        </p:nvPicPr>
        <p:blipFill rotWithShape="1">
          <a:blip r:embed="rId12">
            <a:alphaModFix/>
          </a:blip>
          <a:srcRect/>
          <a:stretch/>
        </p:blipFill>
        <p:spPr>
          <a:xfrm>
            <a:off x="4296881" y="2438252"/>
            <a:ext cx="1253362" cy="835574"/>
          </a:xfrm>
          <a:prstGeom prst="rect">
            <a:avLst/>
          </a:prstGeom>
          <a:noFill/>
          <a:ln>
            <a:noFill/>
          </a:ln>
        </p:spPr>
      </p:pic>
      <p:pic>
        <p:nvPicPr>
          <p:cNvPr id="114" name="Google Shape;114;p22"/>
          <p:cNvPicPr preferRelativeResize="0"/>
          <p:nvPr/>
        </p:nvPicPr>
        <p:blipFill rotWithShape="1">
          <a:blip r:embed="rId13">
            <a:alphaModFix/>
          </a:blip>
          <a:srcRect/>
          <a:stretch/>
        </p:blipFill>
        <p:spPr>
          <a:xfrm>
            <a:off x="3621230" y="3961512"/>
            <a:ext cx="1951336" cy="1300891"/>
          </a:xfrm>
          <a:prstGeom prst="rect">
            <a:avLst/>
          </a:prstGeom>
          <a:noFill/>
          <a:ln>
            <a:noFill/>
          </a:ln>
        </p:spPr>
      </p:pic>
      <p:pic>
        <p:nvPicPr>
          <p:cNvPr id="115" name="Google Shape;115;p22"/>
          <p:cNvPicPr preferRelativeResize="0"/>
          <p:nvPr/>
        </p:nvPicPr>
        <p:blipFill rotWithShape="1">
          <a:blip r:embed="rId14">
            <a:alphaModFix/>
          </a:blip>
          <a:srcRect/>
          <a:stretch/>
        </p:blipFill>
        <p:spPr>
          <a:xfrm>
            <a:off x="4364906" y="4887030"/>
            <a:ext cx="1491259" cy="994172"/>
          </a:xfrm>
          <a:prstGeom prst="rect">
            <a:avLst/>
          </a:prstGeom>
          <a:noFill/>
          <a:ln>
            <a:noFill/>
          </a:ln>
        </p:spPr>
      </p:pic>
      <p:pic>
        <p:nvPicPr>
          <p:cNvPr id="116" name="Google Shape;116;p22"/>
          <p:cNvPicPr preferRelativeResize="0"/>
          <p:nvPr/>
        </p:nvPicPr>
        <p:blipFill rotWithShape="1">
          <a:blip r:embed="rId15">
            <a:alphaModFix/>
          </a:blip>
          <a:srcRect/>
          <a:stretch/>
        </p:blipFill>
        <p:spPr>
          <a:xfrm>
            <a:off x="1673795" y="3766136"/>
            <a:ext cx="1876248" cy="1250832"/>
          </a:xfrm>
          <a:prstGeom prst="rect">
            <a:avLst/>
          </a:prstGeom>
          <a:noFill/>
          <a:ln>
            <a:noFill/>
          </a:ln>
        </p:spPr>
      </p:pic>
      <p:pic>
        <p:nvPicPr>
          <p:cNvPr id="117" name="Google Shape;117;p22"/>
          <p:cNvPicPr preferRelativeResize="0"/>
          <p:nvPr/>
        </p:nvPicPr>
        <p:blipFill rotWithShape="1">
          <a:blip r:embed="rId16">
            <a:alphaModFix/>
          </a:blip>
          <a:srcRect/>
          <a:stretch/>
        </p:blipFill>
        <p:spPr>
          <a:xfrm>
            <a:off x="-519012" y="2990726"/>
            <a:ext cx="2392816" cy="1595211"/>
          </a:xfrm>
          <a:prstGeom prst="rect">
            <a:avLst/>
          </a:prstGeom>
          <a:noFill/>
          <a:ln>
            <a:noFill/>
          </a:ln>
        </p:spPr>
      </p:pic>
      <p:pic>
        <p:nvPicPr>
          <p:cNvPr id="118" name="Google Shape;118;p22"/>
          <p:cNvPicPr preferRelativeResize="0"/>
          <p:nvPr/>
        </p:nvPicPr>
        <p:blipFill rotWithShape="1">
          <a:blip r:embed="rId17">
            <a:alphaModFix/>
          </a:blip>
          <a:srcRect/>
          <a:stretch/>
        </p:blipFill>
        <p:spPr>
          <a:xfrm>
            <a:off x="1706761" y="2242531"/>
            <a:ext cx="1623618" cy="1082411"/>
          </a:xfrm>
          <a:prstGeom prst="rect">
            <a:avLst/>
          </a:prstGeom>
          <a:noFill/>
          <a:ln>
            <a:noFill/>
          </a:ln>
        </p:spPr>
      </p:pic>
      <p:pic>
        <p:nvPicPr>
          <p:cNvPr id="119" name="Google Shape;119;p22"/>
          <p:cNvPicPr preferRelativeResize="0"/>
          <p:nvPr/>
        </p:nvPicPr>
        <p:blipFill rotWithShape="1">
          <a:blip r:embed="rId18">
            <a:alphaModFix/>
          </a:blip>
          <a:srcRect/>
          <a:stretch/>
        </p:blipFill>
        <p:spPr>
          <a:xfrm>
            <a:off x="14772" y="4733129"/>
            <a:ext cx="1905936" cy="1270624"/>
          </a:xfrm>
          <a:prstGeom prst="rect">
            <a:avLst/>
          </a:prstGeom>
          <a:noFill/>
          <a:ln>
            <a:noFill/>
          </a:ln>
        </p:spPr>
      </p:pic>
      <p:pic>
        <p:nvPicPr>
          <p:cNvPr id="120" name="Google Shape;120;p22"/>
          <p:cNvPicPr preferRelativeResize="0"/>
          <p:nvPr/>
        </p:nvPicPr>
        <p:blipFill rotWithShape="1">
          <a:blip r:embed="rId19">
            <a:alphaModFix/>
          </a:blip>
          <a:srcRect/>
          <a:stretch/>
        </p:blipFill>
        <p:spPr>
          <a:xfrm>
            <a:off x="1711383" y="4598601"/>
            <a:ext cx="2193936" cy="1462624"/>
          </a:xfrm>
          <a:prstGeom prst="rect">
            <a:avLst/>
          </a:prstGeom>
          <a:noFill/>
          <a:ln>
            <a:noFill/>
          </a:ln>
        </p:spPr>
      </p:pic>
      <p:pic>
        <p:nvPicPr>
          <p:cNvPr id="121" name="Google Shape;121;p22"/>
          <p:cNvPicPr preferRelativeResize="0"/>
          <p:nvPr/>
        </p:nvPicPr>
        <p:blipFill rotWithShape="1">
          <a:blip r:embed="rId20">
            <a:alphaModFix/>
          </a:blip>
          <a:srcRect/>
          <a:stretch/>
        </p:blipFill>
        <p:spPr>
          <a:xfrm>
            <a:off x="6634223" y="4778689"/>
            <a:ext cx="1757130" cy="1171420"/>
          </a:xfrm>
          <a:prstGeom prst="rect">
            <a:avLst/>
          </a:prstGeom>
          <a:noFill/>
          <a:ln>
            <a:noFill/>
          </a:ln>
        </p:spPr>
      </p:pic>
      <p:pic>
        <p:nvPicPr>
          <p:cNvPr id="122" name="Google Shape;122;p22"/>
          <p:cNvPicPr preferRelativeResize="0"/>
          <p:nvPr/>
        </p:nvPicPr>
        <p:blipFill rotWithShape="1">
          <a:blip r:embed="rId21">
            <a:alphaModFix/>
          </a:blip>
          <a:srcRect/>
          <a:stretch/>
        </p:blipFill>
        <p:spPr>
          <a:xfrm>
            <a:off x="5770" y="4081935"/>
            <a:ext cx="1701959" cy="1134639"/>
          </a:xfrm>
          <a:prstGeom prst="rect">
            <a:avLst/>
          </a:prstGeom>
          <a:noFill/>
          <a:ln>
            <a:noFill/>
          </a:ln>
        </p:spPr>
      </p:pic>
      <p:pic>
        <p:nvPicPr>
          <p:cNvPr id="123" name="Google Shape;123;p22"/>
          <p:cNvPicPr preferRelativeResize="0"/>
          <p:nvPr/>
        </p:nvPicPr>
        <p:blipFill rotWithShape="1">
          <a:blip r:embed="rId22">
            <a:alphaModFix/>
          </a:blip>
          <a:srcRect/>
          <a:stretch/>
        </p:blipFill>
        <p:spPr>
          <a:xfrm>
            <a:off x="3005304" y="3025881"/>
            <a:ext cx="2121352" cy="1414235"/>
          </a:xfrm>
          <a:prstGeom prst="rect">
            <a:avLst/>
          </a:prstGeom>
          <a:noFill/>
          <a:ln>
            <a:noFill/>
          </a:ln>
        </p:spPr>
      </p:pic>
      <p:pic>
        <p:nvPicPr>
          <p:cNvPr id="124" name="Google Shape;124;p22"/>
          <p:cNvPicPr preferRelativeResize="0"/>
          <p:nvPr/>
        </p:nvPicPr>
        <p:blipFill rotWithShape="1">
          <a:blip r:embed="rId23">
            <a:alphaModFix/>
          </a:blip>
          <a:srcRect/>
          <a:stretch/>
        </p:blipFill>
        <p:spPr>
          <a:xfrm>
            <a:off x="6173699" y="2162805"/>
            <a:ext cx="2142857" cy="1428571"/>
          </a:xfrm>
          <a:prstGeom prst="rect">
            <a:avLst/>
          </a:prstGeom>
          <a:noFill/>
          <a:ln>
            <a:noFill/>
          </a:ln>
        </p:spPr>
      </p:pic>
      <p:sp>
        <p:nvSpPr>
          <p:cNvPr id="125" name="Google Shape;125;p22"/>
          <p:cNvSpPr txBox="1">
            <a:spLocks noGrp="1"/>
          </p:cNvSpPr>
          <p:nvPr>
            <p:ph type="title"/>
          </p:nvPr>
        </p:nvSpPr>
        <p:spPr>
          <a:xfrm>
            <a:off x="11400" y="965795"/>
            <a:ext cx="9121200" cy="994275"/>
          </a:xfrm>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4800"/>
              <a:t>FAIRsFAIR partners</a:t>
            </a:r>
            <a:endParaRPr sz="4800"/>
          </a:p>
        </p:txBody>
      </p:sp>
      <p:pic>
        <p:nvPicPr>
          <p:cNvPr id="126" name="Google Shape;126;p22"/>
          <p:cNvPicPr preferRelativeResize="0"/>
          <p:nvPr/>
        </p:nvPicPr>
        <p:blipFill>
          <a:blip r:embed="rId24">
            <a:alphaModFix/>
          </a:blip>
          <a:stretch>
            <a:fillRect/>
          </a:stretch>
        </p:blipFill>
        <p:spPr>
          <a:xfrm>
            <a:off x="6634226" y="1870406"/>
            <a:ext cx="1757125" cy="433220"/>
          </a:xfrm>
          <a:prstGeom prst="rect">
            <a:avLst/>
          </a:prstGeom>
          <a:noFill/>
          <a:ln>
            <a:noFill/>
          </a:ln>
        </p:spPr>
      </p:pic>
    </p:spTree>
    <p:extLst>
      <p:ext uri="{BB962C8B-B14F-4D97-AF65-F5344CB8AC3E}">
        <p14:creationId xmlns:p14="http://schemas.microsoft.com/office/powerpoint/2010/main" val="381990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11400" y="1022945"/>
            <a:ext cx="9121200" cy="994275"/>
          </a:xfrm>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4800"/>
              <a:t>FAIRsFAIR in a nutshell</a:t>
            </a:r>
            <a:endParaRPr sz="4800"/>
          </a:p>
        </p:txBody>
      </p:sp>
      <p:sp>
        <p:nvSpPr>
          <p:cNvPr id="133" name="Google Shape;133;p23"/>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5</a:t>
            </a:fld>
            <a:endParaRPr/>
          </a:p>
        </p:txBody>
      </p:sp>
      <p:sp>
        <p:nvSpPr>
          <p:cNvPr id="134" name="Google Shape;134;p23"/>
          <p:cNvSpPr/>
          <p:nvPr/>
        </p:nvSpPr>
        <p:spPr>
          <a:xfrm>
            <a:off x="7480277" y="3868856"/>
            <a:ext cx="1506000" cy="273600"/>
          </a:xfrm>
          <a:prstGeom prst="rect">
            <a:avLst/>
          </a:prstGeom>
          <a:noFill/>
          <a:ln>
            <a:noFill/>
          </a:ln>
        </p:spPr>
        <p:txBody>
          <a:bodyPr spcFirstLastPara="1" wrap="square" lIns="90000" tIns="45000" rIns="90000" bIns="45000" anchor="t" anchorCtr="0">
            <a:noAutofit/>
          </a:bodyPr>
          <a:lstStyle/>
          <a:p>
            <a:pPr algn="r">
              <a:buClr>
                <a:srgbClr val="000000"/>
              </a:buClr>
              <a:buSzPts val="1000"/>
            </a:pPr>
            <a:r>
              <a:rPr lang="en" sz="1000">
                <a:solidFill>
                  <a:srgbClr val="FFFFFF"/>
                </a:solidFill>
                <a:latin typeface="Arial"/>
                <a:ea typeface="Arial"/>
                <a:cs typeface="Arial"/>
                <a:sym typeface="Arial"/>
              </a:rPr>
              <a:t>© Marjan Grootveld</a:t>
            </a:r>
            <a:endParaRPr sz="1000">
              <a:solidFill>
                <a:srgbClr val="FFFFFF"/>
              </a:solidFill>
              <a:latin typeface="Arial"/>
              <a:ea typeface="Arial"/>
              <a:cs typeface="Arial"/>
              <a:sym typeface="Arial"/>
            </a:endParaRPr>
          </a:p>
        </p:txBody>
      </p:sp>
      <p:pic>
        <p:nvPicPr>
          <p:cNvPr id="135" name="Google Shape;135;p23"/>
          <p:cNvPicPr preferRelativeResize="0"/>
          <p:nvPr/>
        </p:nvPicPr>
        <p:blipFill rotWithShape="1">
          <a:blip r:embed="rId3">
            <a:alphaModFix amt="20000"/>
          </a:blip>
          <a:srcRect/>
          <a:stretch/>
        </p:blipFill>
        <p:spPr>
          <a:xfrm>
            <a:off x="13855" y="2482875"/>
            <a:ext cx="4341436" cy="2476514"/>
          </a:xfrm>
          <a:prstGeom prst="rect">
            <a:avLst/>
          </a:prstGeom>
          <a:noFill/>
          <a:ln>
            <a:noFill/>
          </a:ln>
        </p:spPr>
      </p:pic>
      <p:sp>
        <p:nvSpPr>
          <p:cNvPr id="136" name="Google Shape;136;p23"/>
          <p:cNvSpPr txBox="1"/>
          <p:nvPr/>
        </p:nvSpPr>
        <p:spPr>
          <a:xfrm>
            <a:off x="390898" y="2303618"/>
            <a:ext cx="8431775" cy="2835028"/>
          </a:xfrm>
          <a:prstGeom prst="rect">
            <a:avLst/>
          </a:prstGeom>
          <a:noFill/>
          <a:ln>
            <a:noFill/>
          </a:ln>
        </p:spPr>
        <p:txBody>
          <a:bodyPr spcFirstLastPara="1" wrap="square" lIns="68550" tIns="34275" rIns="68550" bIns="34275" anchor="t" anchorCtr="0">
            <a:noAutofit/>
          </a:bodyPr>
          <a:lstStyle/>
          <a:p>
            <a:pPr>
              <a:buClr>
                <a:srgbClr val="000000"/>
              </a:buClr>
              <a:buSzPts val="1800"/>
            </a:pPr>
            <a:endParaRPr>
              <a:solidFill>
                <a:srgbClr val="000000"/>
              </a:solidFill>
              <a:latin typeface="Arial"/>
              <a:ea typeface="Arial"/>
              <a:cs typeface="Arial"/>
              <a:sym typeface="Arial"/>
            </a:endParaRPr>
          </a:p>
          <a:p>
            <a:pPr>
              <a:buClr>
                <a:srgbClr val="000000"/>
              </a:buClr>
              <a:buSzPts val="1800"/>
            </a:pPr>
            <a:r>
              <a:rPr lang="en">
                <a:solidFill>
                  <a:srgbClr val="000000"/>
                </a:solidFill>
                <a:latin typeface="Arial"/>
                <a:ea typeface="Arial"/>
                <a:cs typeface="Arial"/>
                <a:sym typeface="Arial"/>
              </a:rPr>
              <a:t>Call: H2020-INFRAEOSC-5c</a:t>
            </a:r>
            <a:endParaRPr>
              <a:solidFill>
                <a:srgbClr val="000000"/>
              </a:solidFill>
              <a:latin typeface="Arial"/>
              <a:ea typeface="Arial"/>
              <a:cs typeface="Arial"/>
              <a:sym typeface="Arial"/>
            </a:endParaRPr>
          </a:p>
          <a:p>
            <a:pPr>
              <a:buClr>
                <a:srgbClr val="000000"/>
              </a:buClr>
              <a:buSzPts val="1800"/>
            </a:pPr>
            <a:endParaRPr>
              <a:solidFill>
                <a:srgbClr val="000000"/>
              </a:solidFill>
              <a:latin typeface="Arial"/>
              <a:ea typeface="Arial"/>
              <a:cs typeface="Arial"/>
              <a:sym typeface="Arial"/>
            </a:endParaRPr>
          </a:p>
          <a:p>
            <a:pPr>
              <a:buClr>
                <a:srgbClr val="000000"/>
              </a:buClr>
              <a:buSzPts val="1800"/>
            </a:pPr>
            <a:r>
              <a:rPr lang="en">
                <a:solidFill>
                  <a:srgbClr val="000000"/>
                </a:solidFill>
                <a:latin typeface="Arial"/>
                <a:ea typeface="Arial"/>
                <a:cs typeface="Arial"/>
                <a:sym typeface="Arial"/>
              </a:rPr>
              <a:t>Budget: 10 million euro</a:t>
            </a:r>
            <a:endParaRPr>
              <a:solidFill>
                <a:srgbClr val="000000"/>
              </a:solidFill>
              <a:latin typeface="Arial"/>
              <a:ea typeface="Arial"/>
              <a:cs typeface="Arial"/>
              <a:sym typeface="Arial"/>
            </a:endParaRPr>
          </a:p>
          <a:p>
            <a:pPr>
              <a:buClr>
                <a:srgbClr val="000000"/>
              </a:buClr>
              <a:buSzPts val="1800"/>
            </a:pPr>
            <a:endParaRPr>
              <a:solidFill>
                <a:srgbClr val="000000"/>
              </a:solidFill>
              <a:latin typeface="Arial"/>
              <a:ea typeface="Arial"/>
              <a:cs typeface="Arial"/>
              <a:sym typeface="Arial"/>
            </a:endParaRPr>
          </a:p>
          <a:p>
            <a:pPr>
              <a:buClr>
                <a:srgbClr val="000000"/>
              </a:buClr>
              <a:buSzPts val="1800"/>
            </a:pPr>
            <a:r>
              <a:rPr lang="en">
                <a:solidFill>
                  <a:srgbClr val="000000"/>
                </a:solidFill>
                <a:latin typeface="Arial"/>
                <a:ea typeface="Arial"/>
                <a:cs typeface="Arial"/>
                <a:sym typeface="Arial"/>
              </a:rPr>
              <a:t>Length: 36 months</a:t>
            </a:r>
            <a:endParaRPr>
              <a:solidFill>
                <a:srgbClr val="000000"/>
              </a:solidFill>
              <a:latin typeface="Arial"/>
              <a:ea typeface="Arial"/>
              <a:cs typeface="Arial"/>
              <a:sym typeface="Arial"/>
            </a:endParaRPr>
          </a:p>
          <a:p>
            <a:pPr>
              <a:buClr>
                <a:srgbClr val="000000"/>
              </a:buClr>
              <a:buSzPts val="1800"/>
            </a:pPr>
            <a:r>
              <a:rPr lang="en">
                <a:solidFill>
                  <a:srgbClr val="000000"/>
                </a:solidFill>
                <a:latin typeface="Arial"/>
                <a:ea typeface="Arial"/>
                <a:cs typeface="Arial"/>
                <a:sym typeface="Arial"/>
              </a:rPr>
              <a:t>Starting date: March 1 2019</a:t>
            </a:r>
            <a:endParaRPr>
              <a:solidFill>
                <a:srgbClr val="000000"/>
              </a:solidFill>
              <a:latin typeface="Arial"/>
              <a:ea typeface="Arial"/>
              <a:cs typeface="Arial"/>
              <a:sym typeface="Arial"/>
            </a:endParaRPr>
          </a:p>
          <a:p>
            <a:pPr>
              <a:buClr>
                <a:srgbClr val="000000"/>
              </a:buClr>
              <a:buSzPts val="1800"/>
            </a:pPr>
            <a:endParaRPr>
              <a:solidFill>
                <a:srgbClr val="000000"/>
              </a:solidFill>
              <a:latin typeface="Arial"/>
              <a:ea typeface="Arial"/>
              <a:cs typeface="Arial"/>
              <a:sym typeface="Arial"/>
            </a:endParaRPr>
          </a:p>
          <a:p>
            <a:pPr>
              <a:buClr>
                <a:srgbClr val="000000"/>
              </a:buClr>
              <a:buSzPts val="1800"/>
            </a:pPr>
            <a:r>
              <a:rPr lang="en">
                <a:solidFill>
                  <a:srgbClr val="000000"/>
                </a:solidFill>
                <a:latin typeface="Arial"/>
                <a:ea typeface="Arial"/>
                <a:cs typeface="Arial"/>
                <a:sym typeface="Arial"/>
              </a:rPr>
              <a:t>22 partners from 8 MS</a:t>
            </a:r>
            <a:endParaRPr>
              <a:solidFill>
                <a:srgbClr val="000000"/>
              </a:solidFill>
              <a:latin typeface="Arial"/>
              <a:ea typeface="Arial"/>
              <a:cs typeface="Arial"/>
              <a:sym typeface="Arial"/>
            </a:endParaRPr>
          </a:p>
          <a:p>
            <a:pPr>
              <a:buClr>
                <a:srgbClr val="000000"/>
              </a:buClr>
              <a:buSzPts val="1800"/>
            </a:pPr>
            <a:r>
              <a:rPr lang="en">
                <a:solidFill>
                  <a:srgbClr val="000000"/>
                </a:solidFill>
                <a:latin typeface="Arial"/>
                <a:ea typeface="Arial"/>
                <a:cs typeface="Arial"/>
                <a:sym typeface="Arial"/>
              </a:rPr>
              <a:t>6 core partners</a:t>
            </a:r>
            <a:endParaRPr>
              <a:solidFill>
                <a:srgbClr val="000000"/>
              </a:solidFill>
              <a:latin typeface="Arial"/>
              <a:ea typeface="Arial"/>
              <a:cs typeface="Arial"/>
              <a:sym typeface="Arial"/>
            </a:endParaRPr>
          </a:p>
          <a:p>
            <a:pPr>
              <a:buClr>
                <a:srgbClr val="000000"/>
              </a:buClr>
              <a:buSzPts val="1800"/>
            </a:pPr>
            <a:endParaRPr>
              <a:solidFill>
                <a:srgbClr val="000000"/>
              </a:solidFill>
              <a:latin typeface="Arial"/>
              <a:ea typeface="Arial"/>
              <a:cs typeface="Arial"/>
              <a:sym typeface="Arial"/>
            </a:endParaRPr>
          </a:p>
          <a:p>
            <a:pPr>
              <a:lnSpc>
                <a:spcPct val="80000"/>
              </a:lnSpc>
              <a:buClr>
                <a:srgbClr val="000000"/>
              </a:buClr>
              <a:buSzPts val="1800"/>
            </a:pPr>
            <a:endParaRPr>
              <a:solidFill>
                <a:srgbClr val="000000"/>
              </a:solidFill>
              <a:latin typeface="Arial"/>
              <a:ea typeface="Arial"/>
              <a:cs typeface="Arial"/>
              <a:sym typeface="Arial"/>
            </a:endParaRPr>
          </a:p>
          <a:p>
            <a:pPr algn="r">
              <a:lnSpc>
                <a:spcPct val="80000"/>
              </a:lnSpc>
              <a:spcBef>
                <a:spcPts val="750"/>
              </a:spcBef>
              <a:buClr>
                <a:srgbClr val="000000"/>
              </a:buClr>
              <a:buSzPts val="1800"/>
            </a:pPr>
            <a:endParaRPr>
              <a:solidFill>
                <a:srgbClr val="000000"/>
              </a:solidFill>
              <a:latin typeface="Arial"/>
              <a:ea typeface="Arial"/>
              <a:cs typeface="Arial"/>
              <a:sym typeface="Arial"/>
            </a:endParaRPr>
          </a:p>
        </p:txBody>
      </p:sp>
      <p:pic>
        <p:nvPicPr>
          <p:cNvPr id="137" name="Google Shape;137;p23"/>
          <p:cNvPicPr preferRelativeResize="0"/>
          <p:nvPr/>
        </p:nvPicPr>
        <p:blipFill rotWithShape="1">
          <a:blip r:embed="rId4">
            <a:alphaModFix/>
          </a:blip>
          <a:srcRect/>
          <a:stretch/>
        </p:blipFill>
        <p:spPr>
          <a:xfrm>
            <a:off x="5403274" y="2179945"/>
            <a:ext cx="1897815" cy="499250"/>
          </a:xfrm>
          <a:prstGeom prst="rect">
            <a:avLst/>
          </a:prstGeom>
          <a:noFill/>
          <a:ln>
            <a:noFill/>
          </a:ln>
        </p:spPr>
      </p:pic>
      <p:pic>
        <p:nvPicPr>
          <p:cNvPr id="138" name="Google Shape;138;p23"/>
          <p:cNvPicPr preferRelativeResize="0"/>
          <p:nvPr/>
        </p:nvPicPr>
        <p:blipFill rotWithShape="1">
          <a:blip r:embed="rId5">
            <a:alphaModFix/>
          </a:blip>
          <a:srcRect/>
          <a:stretch/>
        </p:blipFill>
        <p:spPr>
          <a:xfrm>
            <a:off x="5592364" y="4514041"/>
            <a:ext cx="1671149" cy="967240"/>
          </a:xfrm>
          <a:prstGeom prst="rect">
            <a:avLst/>
          </a:prstGeom>
          <a:noFill/>
          <a:ln>
            <a:noFill/>
          </a:ln>
        </p:spPr>
      </p:pic>
      <p:pic>
        <p:nvPicPr>
          <p:cNvPr id="139" name="Google Shape;139;p23"/>
          <p:cNvPicPr preferRelativeResize="0"/>
          <p:nvPr/>
        </p:nvPicPr>
        <p:blipFill rotWithShape="1">
          <a:blip r:embed="rId6">
            <a:alphaModFix/>
          </a:blip>
          <a:srcRect/>
          <a:stretch/>
        </p:blipFill>
        <p:spPr>
          <a:xfrm>
            <a:off x="3851565" y="3975529"/>
            <a:ext cx="1967213" cy="594290"/>
          </a:xfrm>
          <a:prstGeom prst="rect">
            <a:avLst/>
          </a:prstGeom>
          <a:noFill/>
          <a:ln>
            <a:noFill/>
          </a:ln>
        </p:spPr>
      </p:pic>
      <p:pic>
        <p:nvPicPr>
          <p:cNvPr id="140" name="Google Shape;140;p23"/>
          <p:cNvPicPr preferRelativeResize="0"/>
          <p:nvPr/>
        </p:nvPicPr>
        <p:blipFill rotWithShape="1">
          <a:blip r:embed="rId7">
            <a:alphaModFix/>
          </a:blip>
          <a:srcRect/>
          <a:stretch/>
        </p:blipFill>
        <p:spPr>
          <a:xfrm>
            <a:off x="6636328" y="3725814"/>
            <a:ext cx="2393197" cy="500453"/>
          </a:xfrm>
          <a:prstGeom prst="rect">
            <a:avLst/>
          </a:prstGeom>
          <a:noFill/>
          <a:ln>
            <a:noFill/>
          </a:ln>
        </p:spPr>
      </p:pic>
      <p:pic>
        <p:nvPicPr>
          <p:cNvPr id="141" name="Google Shape;141;p23"/>
          <p:cNvPicPr preferRelativeResize="0"/>
          <p:nvPr/>
        </p:nvPicPr>
        <p:blipFill rotWithShape="1">
          <a:blip r:embed="rId8">
            <a:alphaModFix/>
          </a:blip>
          <a:srcRect/>
          <a:stretch/>
        </p:blipFill>
        <p:spPr>
          <a:xfrm>
            <a:off x="4341436" y="2890238"/>
            <a:ext cx="1253362" cy="835574"/>
          </a:xfrm>
          <a:prstGeom prst="rect">
            <a:avLst/>
          </a:prstGeom>
          <a:noFill/>
          <a:ln>
            <a:noFill/>
          </a:ln>
        </p:spPr>
      </p:pic>
      <p:pic>
        <p:nvPicPr>
          <p:cNvPr id="142" name="Google Shape;142;p23"/>
          <p:cNvPicPr preferRelativeResize="0"/>
          <p:nvPr/>
        </p:nvPicPr>
        <p:blipFill>
          <a:blip r:embed="rId9">
            <a:alphaModFix/>
          </a:blip>
          <a:stretch>
            <a:fillRect/>
          </a:stretch>
        </p:blipFill>
        <p:spPr>
          <a:xfrm>
            <a:off x="6874588" y="2890250"/>
            <a:ext cx="2029762" cy="500450"/>
          </a:xfrm>
          <a:prstGeom prst="rect">
            <a:avLst/>
          </a:prstGeom>
          <a:noFill/>
          <a:ln>
            <a:noFill/>
          </a:ln>
        </p:spPr>
      </p:pic>
    </p:spTree>
    <p:extLst>
      <p:ext uri="{BB962C8B-B14F-4D97-AF65-F5344CB8AC3E}">
        <p14:creationId xmlns:p14="http://schemas.microsoft.com/office/powerpoint/2010/main" val="174330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p:nvPr/>
        </p:nvSpPr>
        <p:spPr>
          <a:xfrm>
            <a:off x="0" y="2966675"/>
            <a:ext cx="9078300" cy="1307100"/>
          </a:xfrm>
          <a:prstGeom prst="rect">
            <a:avLst/>
          </a:prstGeom>
          <a:solidFill>
            <a:srgbClr val="31538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9" name="Google Shape;149;p24"/>
          <p:cNvSpPr txBox="1">
            <a:spLocks noGrp="1"/>
          </p:cNvSpPr>
          <p:nvPr>
            <p:ph type="title"/>
          </p:nvPr>
        </p:nvSpPr>
        <p:spPr>
          <a:xfrm>
            <a:off x="11400" y="1022945"/>
            <a:ext cx="9121200" cy="994275"/>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1800"/>
            </a:pPr>
            <a:r>
              <a:rPr lang="en" sz="4800"/>
              <a:t>Our objective</a:t>
            </a:r>
            <a:endParaRPr sz="4800"/>
          </a:p>
        </p:txBody>
      </p:sp>
      <p:sp>
        <p:nvSpPr>
          <p:cNvPr id="150" name="Google Shape;150;p24"/>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6</a:t>
            </a:fld>
            <a:endParaRPr/>
          </a:p>
        </p:txBody>
      </p:sp>
      <p:sp>
        <p:nvSpPr>
          <p:cNvPr id="151" name="Google Shape;151;p24"/>
          <p:cNvSpPr txBox="1"/>
          <p:nvPr/>
        </p:nvSpPr>
        <p:spPr>
          <a:xfrm>
            <a:off x="65550" y="2078214"/>
            <a:ext cx="9012900" cy="754807"/>
          </a:xfrm>
          <a:prstGeom prst="rect">
            <a:avLst/>
          </a:prstGeom>
          <a:noFill/>
          <a:ln>
            <a:noFill/>
          </a:ln>
        </p:spPr>
        <p:txBody>
          <a:bodyPr spcFirstLastPara="1" wrap="square" lIns="91425" tIns="91425" rIns="91425" bIns="91425" anchor="t" anchorCtr="0">
            <a:noAutofit/>
          </a:bodyPr>
          <a:lstStyle/>
          <a:p>
            <a:pPr algn="just">
              <a:buClr>
                <a:srgbClr val="000000"/>
              </a:buClr>
              <a:buSzPts val="2400"/>
            </a:pPr>
            <a:r>
              <a:rPr lang="en" sz="2400">
                <a:solidFill>
                  <a:schemeClr val="dk1"/>
                </a:solidFill>
                <a:latin typeface="Calibri"/>
                <a:ea typeface="Calibri"/>
                <a:cs typeface="Calibri"/>
                <a:sym typeface="Calibri"/>
              </a:rPr>
              <a:t>Help </a:t>
            </a:r>
            <a:r>
              <a:rPr lang="en" sz="2400" b="1">
                <a:solidFill>
                  <a:srgbClr val="4470A7"/>
                </a:solidFill>
                <a:latin typeface="Calibri"/>
                <a:ea typeface="Calibri"/>
                <a:cs typeface="Calibri"/>
                <a:sym typeface="Calibri"/>
              </a:rPr>
              <a:t>survey the landscape of FAIR activities</a:t>
            </a:r>
            <a:r>
              <a:rPr lang="en" sz="2400">
                <a:solidFill>
                  <a:schemeClr val="dk1"/>
                </a:solidFill>
                <a:latin typeface="Calibri"/>
                <a:ea typeface="Calibri"/>
                <a:cs typeface="Calibri"/>
                <a:sym typeface="Calibri"/>
              </a:rPr>
              <a:t> in relation to EOSC and identify where dialogue and collaboration can be encouraged. </a:t>
            </a:r>
            <a:endParaRPr sz="2400">
              <a:solidFill>
                <a:schemeClr val="dk1"/>
              </a:solidFill>
              <a:latin typeface="Calibri"/>
              <a:ea typeface="Calibri"/>
              <a:cs typeface="Calibri"/>
              <a:sym typeface="Calibri"/>
            </a:endParaRPr>
          </a:p>
          <a:p>
            <a:pPr algn="just">
              <a:buClr>
                <a:srgbClr val="000000"/>
              </a:buClr>
              <a:buSzPts val="2400"/>
            </a:pPr>
            <a:endParaRPr sz="2400">
              <a:solidFill>
                <a:schemeClr val="dk1"/>
              </a:solidFill>
              <a:latin typeface="Calibri"/>
              <a:ea typeface="Calibri"/>
              <a:cs typeface="Calibri"/>
              <a:sym typeface="Calibri"/>
            </a:endParaRPr>
          </a:p>
        </p:txBody>
      </p:sp>
      <p:sp>
        <p:nvSpPr>
          <p:cNvPr id="152" name="Google Shape;152;p24"/>
          <p:cNvSpPr/>
          <p:nvPr/>
        </p:nvSpPr>
        <p:spPr>
          <a:xfrm>
            <a:off x="675150" y="2997857"/>
            <a:ext cx="8160092" cy="1061829"/>
          </a:xfrm>
          <a:prstGeom prst="rect">
            <a:avLst/>
          </a:prstGeom>
          <a:noFill/>
          <a:ln>
            <a:noFill/>
          </a:ln>
        </p:spPr>
        <p:txBody>
          <a:bodyPr spcFirstLastPara="1" wrap="square" lIns="91425" tIns="45700" rIns="91425" bIns="45700" anchor="t" anchorCtr="0">
            <a:noAutofit/>
          </a:bodyPr>
          <a:lstStyle/>
          <a:p>
            <a:pPr algn="ctr"/>
            <a:r>
              <a:rPr lang="en" sz="2400">
                <a:solidFill>
                  <a:srgbClr val="FFFFFF"/>
                </a:solidFill>
                <a:latin typeface="Calibri"/>
                <a:ea typeface="Calibri"/>
                <a:cs typeface="Calibri"/>
                <a:sym typeface="Calibri"/>
              </a:rPr>
              <a:t>Create a </a:t>
            </a:r>
            <a:r>
              <a:rPr lang="en" sz="2400" b="1">
                <a:solidFill>
                  <a:schemeClr val="accent4"/>
                </a:solidFill>
                <a:latin typeface="Calibri"/>
                <a:ea typeface="Calibri"/>
                <a:cs typeface="Calibri"/>
                <a:sym typeface="Calibri"/>
              </a:rPr>
              <a:t>basis for harmonisation</a:t>
            </a:r>
            <a:r>
              <a:rPr lang="en" sz="2400">
                <a:solidFill>
                  <a:srgbClr val="FFFFFF"/>
                </a:solidFill>
                <a:latin typeface="Calibri"/>
                <a:ea typeface="Calibri"/>
                <a:cs typeface="Calibri"/>
                <a:sym typeface="Calibri"/>
              </a:rPr>
              <a:t> efforts to bring together the various actors working in the </a:t>
            </a:r>
            <a:r>
              <a:rPr lang="en" sz="2400" b="1">
                <a:solidFill>
                  <a:schemeClr val="accent4"/>
                </a:solidFill>
                <a:latin typeface="Calibri"/>
                <a:ea typeface="Calibri"/>
                <a:cs typeface="Calibri"/>
                <a:sym typeface="Calibri"/>
              </a:rPr>
              <a:t>FAIR ecosystem</a:t>
            </a:r>
            <a:r>
              <a:rPr lang="en" sz="2400">
                <a:solidFill>
                  <a:srgbClr val="FFFFFF"/>
                </a:solidFill>
                <a:latin typeface="Calibri"/>
                <a:ea typeface="Calibri"/>
                <a:cs typeface="Calibri"/>
                <a:sym typeface="Calibri"/>
              </a:rPr>
              <a:t> and build a </a:t>
            </a:r>
            <a:r>
              <a:rPr lang="en" sz="2400" b="1">
                <a:solidFill>
                  <a:schemeClr val="accent4"/>
                </a:solidFill>
                <a:latin typeface="Calibri"/>
                <a:ea typeface="Calibri"/>
                <a:cs typeface="Calibri"/>
                <a:sym typeface="Calibri"/>
              </a:rPr>
              <a:t>functioning EOSC</a:t>
            </a:r>
            <a:r>
              <a:rPr lang="en" sz="2400" b="1">
                <a:solidFill>
                  <a:srgbClr val="FFFFFF"/>
                </a:solidFill>
                <a:latin typeface="Calibri"/>
                <a:ea typeface="Calibri"/>
                <a:cs typeface="Calibri"/>
                <a:sym typeface="Calibri"/>
              </a:rPr>
              <a:t> </a:t>
            </a:r>
            <a:r>
              <a:rPr lang="en" sz="2400">
                <a:solidFill>
                  <a:srgbClr val="FFFFFF"/>
                </a:solidFill>
                <a:latin typeface="Calibri"/>
                <a:ea typeface="Calibri"/>
                <a:cs typeface="Calibri"/>
                <a:sym typeface="Calibri"/>
              </a:rPr>
              <a:t>and </a:t>
            </a:r>
            <a:r>
              <a:rPr lang="en" sz="2400" b="1">
                <a:solidFill>
                  <a:schemeClr val="accent4"/>
                </a:solidFill>
                <a:latin typeface="Calibri"/>
                <a:ea typeface="Calibri"/>
                <a:cs typeface="Calibri"/>
                <a:sym typeface="Calibri"/>
              </a:rPr>
              <a:t>active community</a:t>
            </a:r>
            <a:r>
              <a:rPr lang="en" sz="2400" b="1">
                <a:solidFill>
                  <a:srgbClr val="FFFFFF"/>
                </a:solidFill>
                <a:latin typeface="Calibri"/>
                <a:ea typeface="Calibri"/>
                <a:cs typeface="Calibri"/>
                <a:sym typeface="Calibri"/>
              </a:rPr>
              <a:t> </a:t>
            </a:r>
            <a:r>
              <a:rPr lang="en" sz="2400">
                <a:solidFill>
                  <a:srgbClr val="FFFFFF"/>
                </a:solidFill>
                <a:latin typeface="Calibri"/>
                <a:ea typeface="Calibri"/>
                <a:cs typeface="Calibri"/>
                <a:sym typeface="Calibri"/>
              </a:rPr>
              <a:t>around EOSC.  </a:t>
            </a:r>
            <a:endParaRPr/>
          </a:p>
          <a:p>
            <a:pPr algn="just"/>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113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7</a:t>
            </a:fld>
            <a:endParaRPr/>
          </a:p>
        </p:txBody>
      </p:sp>
      <p:pic>
        <p:nvPicPr>
          <p:cNvPr id="169" name="Google Shape;169;p26"/>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8306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11400" y="1022945"/>
            <a:ext cx="9121200" cy="994275"/>
          </a:xfrm>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4000">
                <a:latin typeface="Verdana"/>
                <a:ea typeface="Verdana"/>
                <a:cs typeface="Verdana"/>
                <a:sym typeface="Verdana"/>
              </a:rPr>
              <a:t>Work Packages</a:t>
            </a:r>
            <a:endParaRPr sz="4800"/>
          </a:p>
        </p:txBody>
      </p:sp>
      <p:sp>
        <p:nvSpPr>
          <p:cNvPr id="176" name="Google Shape;176;p27"/>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
              <a:pPr>
                <a:buSzPts val="1200"/>
              </a:pPr>
              <a:t>8</a:t>
            </a:fld>
            <a:endParaRPr/>
          </a:p>
        </p:txBody>
      </p:sp>
      <p:sp>
        <p:nvSpPr>
          <p:cNvPr id="177" name="Google Shape;177;p27"/>
          <p:cNvSpPr/>
          <p:nvPr/>
        </p:nvSpPr>
        <p:spPr>
          <a:xfrm>
            <a:off x="7480277" y="3868856"/>
            <a:ext cx="1506000" cy="273600"/>
          </a:xfrm>
          <a:prstGeom prst="rect">
            <a:avLst/>
          </a:prstGeom>
          <a:noFill/>
          <a:ln>
            <a:noFill/>
          </a:ln>
        </p:spPr>
        <p:txBody>
          <a:bodyPr spcFirstLastPara="1" wrap="square" lIns="90000" tIns="45000" rIns="90000" bIns="45000" anchor="t" anchorCtr="0">
            <a:noAutofit/>
          </a:bodyPr>
          <a:lstStyle/>
          <a:p>
            <a:pPr algn="r">
              <a:buClr>
                <a:srgbClr val="000000"/>
              </a:buClr>
              <a:buSzPts val="1000"/>
            </a:pPr>
            <a:r>
              <a:rPr lang="en" sz="1000">
                <a:solidFill>
                  <a:srgbClr val="FFFFFF"/>
                </a:solidFill>
                <a:latin typeface="Arial"/>
                <a:ea typeface="Arial"/>
                <a:cs typeface="Arial"/>
                <a:sym typeface="Arial"/>
              </a:rPr>
              <a:t>© Marjan Grootveld</a:t>
            </a:r>
            <a:endParaRPr sz="1000">
              <a:solidFill>
                <a:srgbClr val="FFFFFF"/>
              </a:solidFill>
              <a:latin typeface="Arial"/>
              <a:ea typeface="Arial"/>
              <a:cs typeface="Arial"/>
              <a:sym typeface="Arial"/>
            </a:endParaRPr>
          </a:p>
        </p:txBody>
      </p:sp>
      <p:pic>
        <p:nvPicPr>
          <p:cNvPr id="178" name="Google Shape;178;p27"/>
          <p:cNvPicPr preferRelativeResize="0"/>
          <p:nvPr/>
        </p:nvPicPr>
        <p:blipFill rotWithShape="1">
          <a:blip r:embed="rId3">
            <a:alphaModFix/>
          </a:blip>
          <a:srcRect t="23530" r="16058" b="4795"/>
          <a:stretch/>
        </p:blipFill>
        <p:spPr>
          <a:xfrm>
            <a:off x="677212" y="1783651"/>
            <a:ext cx="7789574" cy="4241972"/>
          </a:xfrm>
          <a:prstGeom prst="rect">
            <a:avLst/>
          </a:prstGeom>
          <a:noFill/>
          <a:ln>
            <a:noFill/>
          </a:ln>
        </p:spPr>
      </p:pic>
    </p:spTree>
    <p:extLst>
      <p:ext uri="{BB962C8B-B14F-4D97-AF65-F5344CB8AC3E}">
        <p14:creationId xmlns:p14="http://schemas.microsoft.com/office/powerpoint/2010/main" val="197581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sldNum" idx="12"/>
          </p:nvPr>
        </p:nvSpPr>
        <p:spPr>
          <a:xfrm>
            <a:off x="22647" y="5751798"/>
            <a:ext cx="736500" cy="2738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
              <a:pPr>
                <a:buClr>
                  <a:srgbClr val="000000"/>
                </a:buClr>
                <a:buSzPts val="1200"/>
              </a:pPr>
              <a:t>9</a:t>
            </a:fld>
            <a:endParaRPr/>
          </a:p>
        </p:txBody>
      </p:sp>
      <p:sp>
        <p:nvSpPr>
          <p:cNvPr id="159" name="Google Shape;159;p25"/>
          <p:cNvSpPr txBox="1">
            <a:spLocks noGrp="1"/>
          </p:cNvSpPr>
          <p:nvPr>
            <p:ph type="title"/>
          </p:nvPr>
        </p:nvSpPr>
        <p:spPr>
          <a:xfrm>
            <a:off x="11400" y="857251"/>
            <a:ext cx="9121200" cy="994275"/>
          </a:xfrm>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4800"/>
              <a:t>Overall project aim </a:t>
            </a:r>
            <a:endParaRPr sz="4800"/>
          </a:p>
        </p:txBody>
      </p:sp>
      <p:pic>
        <p:nvPicPr>
          <p:cNvPr id="160" name="Google Shape;160;p25"/>
          <p:cNvPicPr preferRelativeResize="0"/>
          <p:nvPr/>
        </p:nvPicPr>
        <p:blipFill rotWithShape="1">
          <a:blip r:embed="rId3">
            <a:alphaModFix/>
          </a:blip>
          <a:srcRect/>
          <a:stretch/>
        </p:blipFill>
        <p:spPr>
          <a:xfrm>
            <a:off x="5880850" y="2197678"/>
            <a:ext cx="2955954" cy="2978106"/>
          </a:xfrm>
          <a:prstGeom prst="rect">
            <a:avLst/>
          </a:prstGeom>
          <a:noFill/>
          <a:ln>
            <a:noFill/>
          </a:ln>
          <a:effectLst>
            <a:outerShdw blurRad="292100" dist="139700" dir="2700000" algn="tl" rotWithShape="0">
              <a:srgbClr val="333333">
                <a:alpha val="64313"/>
              </a:srgbClr>
            </a:outerShdw>
          </a:effectLst>
        </p:spPr>
      </p:pic>
      <p:sp>
        <p:nvSpPr>
          <p:cNvPr id="161" name="Google Shape;161;p25"/>
          <p:cNvSpPr txBox="1"/>
          <p:nvPr/>
        </p:nvSpPr>
        <p:spPr>
          <a:xfrm>
            <a:off x="32225" y="1669144"/>
            <a:ext cx="5827800" cy="4207500"/>
          </a:xfrm>
          <a:prstGeom prst="rect">
            <a:avLst/>
          </a:prstGeom>
          <a:noFill/>
          <a:ln>
            <a:noFill/>
          </a:ln>
        </p:spPr>
        <p:txBody>
          <a:bodyPr spcFirstLastPara="1" wrap="square" lIns="91425" tIns="45700" rIns="91425" bIns="45700" anchor="t" anchorCtr="0">
            <a:noAutofit/>
          </a:bodyPr>
          <a:lstStyle/>
          <a:p>
            <a:pPr marL="285750" indent="-171450">
              <a:lnSpc>
                <a:spcPct val="120000"/>
              </a:lnSpc>
              <a:buClr>
                <a:srgbClr val="000000"/>
              </a:buClr>
              <a:buSzPts val="1800"/>
            </a:pPr>
            <a:endParaRPr sz="1600">
              <a:solidFill>
                <a:srgbClr val="000000"/>
              </a:solidFill>
              <a:latin typeface="Calibri"/>
              <a:ea typeface="Calibri"/>
              <a:cs typeface="Calibri"/>
              <a:sym typeface="Calibri"/>
            </a:endParaRPr>
          </a:p>
          <a:p>
            <a:pPr marL="285750" indent="-273050">
              <a:lnSpc>
                <a:spcPct val="120000"/>
              </a:lnSpc>
              <a:buClr>
                <a:srgbClr val="000000"/>
              </a:buClr>
              <a:buSzPts val="1600"/>
              <a:buFont typeface="Arial"/>
              <a:buChar char="•"/>
            </a:pPr>
            <a:r>
              <a:rPr lang="en" sz="1600" i="1">
                <a:solidFill>
                  <a:srgbClr val="000000"/>
                </a:solidFill>
                <a:latin typeface="Calibri"/>
                <a:ea typeface="Calibri"/>
                <a:cs typeface="Calibri"/>
                <a:sym typeface="Calibri"/>
              </a:rPr>
              <a:t>’FAIRsFAIR addresses the development and concrete realisation of an overall knowledge infrastructure on academic quality data management, procedures, standards, metrics and related matters based on the FAIR data principles’;</a:t>
            </a:r>
            <a:endParaRPr sz="1200">
              <a:solidFill>
                <a:srgbClr val="000000"/>
              </a:solidFill>
              <a:latin typeface="Arial"/>
              <a:ea typeface="Arial"/>
              <a:cs typeface="Arial"/>
              <a:sym typeface="Arial"/>
            </a:endParaRPr>
          </a:p>
          <a:p>
            <a:pPr marL="285750" indent="-171450">
              <a:lnSpc>
                <a:spcPct val="120000"/>
              </a:lnSpc>
              <a:buClr>
                <a:srgbClr val="000000"/>
              </a:buClr>
              <a:buSzPts val="1800"/>
            </a:pPr>
            <a:endParaRPr sz="1600">
              <a:solidFill>
                <a:srgbClr val="000000"/>
              </a:solidFill>
              <a:latin typeface="Calibri"/>
              <a:ea typeface="Calibri"/>
              <a:cs typeface="Calibri"/>
              <a:sym typeface="Calibri"/>
            </a:endParaRPr>
          </a:p>
          <a:p>
            <a:pPr marL="285750" lvl="1" indent="-273050">
              <a:lnSpc>
                <a:spcPct val="120000"/>
              </a:lnSpc>
              <a:buClr>
                <a:srgbClr val="000000"/>
              </a:buClr>
              <a:buSzPts val="1600"/>
              <a:buFont typeface="Arial"/>
              <a:buChar char="•"/>
            </a:pPr>
            <a:r>
              <a:rPr lang="en" sz="1600">
                <a:solidFill>
                  <a:srgbClr val="000000"/>
                </a:solidFill>
                <a:latin typeface="Calibri"/>
                <a:ea typeface="Calibri"/>
                <a:cs typeface="Calibri"/>
                <a:sym typeface="Calibri"/>
              </a:rPr>
              <a:t>‘The objective is to accelerate the realization of the goals of the EOSC by opening up and sharing all knowledge, expertise, guidelines, implementations, new trajectories, courses and education on FAIR matters’;</a:t>
            </a:r>
            <a:endParaRPr sz="2600">
              <a:solidFill>
                <a:srgbClr val="000000"/>
              </a:solidFill>
              <a:latin typeface="Calibri"/>
              <a:ea typeface="Calibri"/>
              <a:cs typeface="Calibri"/>
              <a:sym typeface="Calibri"/>
            </a:endParaRPr>
          </a:p>
          <a:p>
            <a:pPr marL="285750" indent="-273050">
              <a:lnSpc>
                <a:spcPct val="120000"/>
              </a:lnSpc>
              <a:spcBef>
                <a:spcPts val="1000"/>
              </a:spcBef>
              <a:buClr>
                <a:srgbClr val="000000"/>
              </a:buClr>
              <a:buSzPts val="1600"/>
              <a:buFont typeface="Arial"/>
              <a:buChar char="•"/>
            </a:pPr>
            <a:r>
              <a:rPr lang="en" sz="1600">
                <a:solidFill>
                  <a:srgbClr val="000000"/>
                </a:solidFill>
                <a:latin typeface="Calibri"/>
                <a:ea typeface="Calibri"/>
                <a:cs typeface="Calibri"/>
                <a:sym typeface="Calibri"/>
              </a:rPr>
              <a:t>Implementation of recommendations from the EOSC HLEG and the Expert Group on FAIR Data.</a:t>
            </a:r>
            <a:endParaRPr sz="2600">
              <a:solidFill>
                <a:srgbClr val="000000"/>
              </a:solidFill>
              <a:latin typeface="Calibri"/>
              <a:ea typeface="Calibri"/>
              <a:cs typeface="Calibri"/>
              <a:sym typeface="Calibri"/>
            </a:endParaRPr>
          </a:p>
          <a:p>
            <a:pPr>
              <a:lnSpc>
                <a:spcPct val="90000"/>
              </a:lnSpc>
              <a:spcBef>
                <a:spcPts val="1000"/>
              </a:spcBef>
              <a:buClr>
                <a:srgbClr val="000000"/>
              </a:buClr>
              <a:buSzPts val="1800"/>
            </a:pPr>
            <a:br>
              <a:rPr lang="en" sz="1600">
                <a:solidFill>
                  <a:srgbClr val="000000"/>
                </a:solidFill>
                <a:latin typeface="Calibri"/>
                <a:ea typeface="Calibri"/>
                <a:cs typeface="Calibri"/>
                <a:sym typeface="Calibri"/>
              </a:rPr>
            </a:br>
            <a:br>
              <a:rPr lang="en" sz="1600">
                <a:solidFill>
                  <a:srgbClr val="000000"/>
                </a:solidFill>
                <a:latin typeface="Calibri"/>
                <a:ea typeface="Calibri"/>
                <a:cs typeface="Calibri"/>
                <a:sym typeface="Calibri"/>
              </a:rPr>
            </a:br>
            <a:endParaRPr sz="1600">
              <a:solidFill>
                <a:srgbClr val="000000"/>
              </a:solidFill>
              <a:latin typeface="Calibri"/>
              <a:ea typeface="Calibri"/>
              <a:cs typeface="Calibri"/>
              <a:sym typeface="Calibri"/>
            </a:endParaRPr>
          </a:p>
          <a:p>
            <a:pPr marL="228600" indent="-114300">
              <a:lnSpc>
                <a:spcPct val="90000"/>
              </a:lnSpc>
              <a:spcBef>
                <a:spcPts val="1000"/>
              </a:spcBef>
              <a:buClr>
                <a:srgbClr val="000000"/>
              </a:buClr>
              <a:buSzPts val="1800"/>
            </a:pPr>
            <a:endParaRPr sz="1600">
              <a:solidFill>
                <a:srgbClr val="000000"/>
              </a:solidFill>
              <a:latin typeface="Calibri"/>
              <a:ea typeface="Calibri"/>
              <a:cs typeface="Calibri"/>
              <a:sym typeface="Calibri"/>
            </a:endParaRPr>
          </a:p>
        </p:txBody>
      </p:sp>
      <p:pic>
        <p:nvPicPr>
          <p:cNvPr id="162" name="Google Shape;162;p25"/>
          <p:cNvPicPr preferRelativeResize="0"/>
          <p:nvPr/>
        </p:nvPicPr>
        <p:blipFill rotWithShape="1">
          <a:blip r:embed="rId4">
            <a:alphaModFix/>
          </a:blip>
          <a:srcRect/>
          <a:stretch/>
        </p:blipFill>
        <p:spPr>
          <a:xfrm rot="1669818">
            <a:off x="7291291" y="1243566"/>
            <a:ext cx="1206047" cy="675386"/>
          </a:xfrm>
          <a:prstGeom prst="rect">
            <a:avLst/>
          </a:prstGeom>
          <a:noFill/>
          <a:ln>
            <a:noFill/>
          </a:ln>
          <a:effectLst>
            <a:outerShdw blurRad="292100" dist="139700" dir="2700000" algn="tl" rotWithShape="0">
              <a:srgbClr val="333333">
                <a:alpha val="64313"/>
              </a:srgbClr>
            </a:outerShdw>
          </a:effectLst>
        </p:spPr>
      </p:pic>
    </p:spTree>
    <p:extLst>
      <p:ext uri="{BB962C8B-B14F-4D97-AF65-F5344CB8AC3E}">
        <p14:creationId xmlns:p14="http://schemas.microsoft.com/office/powerpoint/2010/main" val="1393518833"/>
      </p:ext>
    </p:extLst>
  </p:cSld>
  <p:clrMapOvr>
    <a:masterClrMapping/>
  </p:clrMapOvr>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945102B5-2192-7B49-8093-D4370D4202AE}" vid="{26E515DE-4504-CF4B-A54D-9E1C1C50B7D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slide</Template>
  <TotalTime>20</TotalTime>
  <Words>2536</Words>
  <Application>Microsoft Macintosh PowerPoint</Application>
  <PresentationFormat>Presentazione su schermo (4:3)</PresentationFormat>
  <Paragraphs>244</Paragraphs>
  <Slides>24</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Verdana</vt:lpstr>
      <vt:lpstr>Master slide</vt:lpstr>
      <vt:lpstr>Presentazione standard di PowerPoint</vt:lpstr>
      <vt:lpstr>Presentazione standard di PowerPoint</vt:lpstr>
      <vt:lpstr>FAIRsFAIR in a Nutshell October 2020</vt:lpstr>
      <vt:lpstr>FAIRsFAIR partners</vt:lpstr>
      <vt:lpstr>FAIRsFAIR in a nutshell</vt:lpstr>
      <vt:lpstr>Our objective</vt:lpstr>
      <vt:lpstr>Presentazione standard di PowerPoint</vt:lpstr>
      <vt:lpstr>Work Packages</vt:lpstr>
      <vt:lpstr>Overall project aim </vt:lpstr>
      <vt:lpstr>Presentazione standard di PowerPoint</vt:lpstr>
      <vt:lpstr>Presentazione standard di PowerPoint</vt:lpstr>
      <vt:lpstr>Presentazione standard di PowerPoint</vt:lpstr>
      <vt:lpstr>Presentazione standard di PowerPoint</vt:lpstr>
      <vt:lpstr>European Group of FAIR Champions</vt:lpstr>
      <vt:lpstr>Presentazione standard di PowerPoint</vt:lpstr>
      <vt:lpstr>Primary stakeholders in the EOSC Ecosystem</vt:lpstr>
      <vt:lpstr>2nd Synchronisation Force Workshop  Den Haag, The Netherlands 29 April 2020</vt:lpstr>
      <vt:lpstr>FAIR Practices: Semantics, Interoperability and Services</vt:lpstr>
      <vt:lpstr>FAIR Policy and Practice</vt:lpstr>
      <vt:lpstr>FAIR Certification</vt:lpstr>
      <vt:lpstr>FAIR Competence Centre</vt:lpstr>
      <vt:lpstr>FAIR Data Science and Professionalisation </vt:lpstr>
      <vt:lpstr>You as FAIRsFAIR ambassador</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4</cp:revision>
  <dcterms:created xsi:type="dcterms:W3CDTF">2019-07-04T09:26:09Z</dcterms:created>
  <dcterms:modified xsi:type="dcterms:W3CDTF">2020-10-26T16:45:34Z</dcterms:modified>
</cp:coreProperties>
</file>